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77"/>
            <a:ext cx="9144000" cy="1029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IN"/>
              <a:t>Unit-4</a:t>
            </a:r>
            <a:endParaRPr/>
          </a:p>
        </p:txBody>
      </p:sp>
      <p:sp>
        <p:nvSpPr>
          <p:cNvPr id="85" name="Google Shape;85;p13"/>
          <p:cNvSpPr txBox="1"/>
          <p:nvPr>
            <p:ph idx="1" type="subTitle"/>
          </p:nvPr>
        </p:nvSpPr>
        <p:spPr>
          <a:xfrm>
            <a:off x="855675" y="2378275"/>
            <a:ext cx="10444200" cy="28794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0"/>
              </a:spcBef>
              <a:spcAft>
                <a:spcPts val="0"/>
              </a:spcAft>
              <a:buClr>
                <a:schemeClr val="dk1"/>
              </a:buClr>
              <a:buSzPct val="64485"/>
              <a:buNone/>
            </a:pPr>
            <a:r>
              <a:rPr b="1" lang="en-IN" sz="9304">
                <a:latin typeface="Arial"/>
                <a:ea typeface="Arial"/>
                <a:cs typeface="Arial"/>
                <a:sym typeface="Arial"/>
              </a:rPr>
              <a:t>Binary Image Processing</a:t>
            </a:r>
            <a:r>
              <a:rPr lang="en-IN" sz="9304">
                <a:latin typeface="Arial"/>
                <a:ea typeface="Arial"/>
                <a:cs typeface="Arial"/>
                <a:sym typeface="Arial"/>
              </a:rPr>
              <a:t>: </a:t>
            </a:r>
            <a:endParaRPr sz="9304">
              <a:latin typeface="Arial"/>
              <a:ea typeface="Arial"/>
              <a:cs typeface="Arial"/>
              <a:sym typeface="Arial"/>
            </a:endParaRPr>
          </a:p>
          <a:p>
            <a:pPr indent="0" lvl="0" marL="0" rtl="0" algn="ctr">
              <a:lnSpc>
                <a:spcPct val="90000"/>
              </a:lnSpc>
              <a:spcBef>
                <a:spcPts val="0"/>
              </a:spcBef>
              <a:spcAft>
                <a:spcPts val="0"/>
              </a:spcAft>
              <a:buClr>
                <a:schemeClr val="dk1"/>
              </a:buClr>
              <a:buSzPct val="64485"/>
              <a:buNone/>
            </a:pPr>
            <a:r>
              <a:t/>
            </a:r>
            <a:endParaRPr sz="9304">
              <a:latin typeface="Arial"/>
              <a:ea typeface="Arial"/>
              <a:cs typeface="Arial"/>
              <a:sym typeface="Arial"/>
            </a:endParaRPr>
          </a:p>
          <a:p>
            <a:pPr indent="0" lvl="0" marL="0" rtl="0" algn="l">
              <a:lnSpc>
                <a:spcPct val="90000"/>
              </a:lnSpc>
              <a:spcBef>
                <a:spcPts val="0"/>
              </a:spcBef>
              <a:spcAft>
                <a:spcPts val="0"/>
              </a:spcAft>
              <a:buClr>
                <a:schemeClr val="dk1"/>
              </a:buClr>
              <a:buSzPct val="70551"/>
              <a:buNone/>
            </a:pPr>
            <a:r>
              <a:rPr lang="en-IN" sz="8504">
                <a:latin typeface="Arial"/>
                <a:ea typeface="Arial"/>
                <a:cs typeface="Arial"/>
                <a:sym typeface="Arial"/>
              </a:rPr>
              <a:t>Mathematical Morphology, Structuring Elements, Morphological Image processing, Basic, Set theory, Logical operations, Standard binary morphological operations, </a:t>
            </a:r>
            <a:endParaRPr sz="8504">
              <a:latin typeface="Arial"/>
              <a:ea typeface="Arial"/>
              <a:cs typeface="Arial"/>
              <a:sym typeface="Arial"/>
            </a:endParaRPr>
          </a:p>
          <a:p>
            <a:pPr indent="0" lvl="0" marL="0" rtl="0" algn="l">
              <a:lnSpc>
                <a:spcPct val="90000"/>
              </a:lnSpc>
              <a:spcBef>
                <a:spcPts val="0"/>
              </a:spcBef>
              <a:spcAft>
                <a:spcPts val="0"/>
              </a:spcAft>
              <a:buClr>
                <a:schemeClr val="dk1"/>
              </a:buClr>
              <a:buSzPct val="70551"/>
              <a:buNone/>
            </a:pPr>
            <a:r>
              <a:t/>
            </a:r>
            <a:endParaRPr sz="8504">
              <a:latin typeface="Arial"/>
              <a:ea typeface="Arial"/>
              <a:cs typeface="Arial"/>
              <a:sym typeface="Arial"/>
            </a:endParaRPr>
          </a:p>
          <a:p>
            <a:pPr indent="0" lvl="0" marL="0" rtl="0" algn="l">
              <a:lnSpc>
                <a:spcPct val="90000"/>
              </a:lnSpc>
              <a:spcBef>
                <a:spcPts val="0"/>
              </a:spcBef>
              <a:spcAft>
                <a:spcPts val="0"/>
              </a:spcAft>
              <a:buClr>
                <a:schemeClr val="dk1"/>
              </a:buClr>
              <a:buSzPct val="70551"/>
              <a:buNone/>
            </a:pPr>
            <a:r>
              <a:rPr lang="en-IN" sz="8504">
                <a:latin typeface="Arial"/>
                <a:ea typeface="Arial"/>
                <a:cs typeface="Arial"/>
                <a:sym typeface="Arial"/>
              </a:rPr>
              <a:t>Dilation and erosion based operations, Properties of morphological operations, Morphological algorithms - Hit and Miss, Boundary Detection, Convex Hull, Thinning, Thickening, Distance Transform.</a:t>
            </a:r>
            <a:endParaRPr sz="8504">
              <a:latin typeface="Arial"/>
              <a:ea typeface="Arial"/>
              <a:cs typeface="Arial"/>
              <a:sym typeface="Arial"/>
            </a:endParaRPr>
          </a:p>
          <a:p>
            <a:pPr indent="0" lvl="0" marL="0" rtl="0" algn="l">
              <a:lnSpc>
                <a:spcPct val="100000"/>
              </a:lnSpc>
              <a:spcBef>
                <a:spcPts val="0"/>
              </a:spcBef>
              <a:spcAft>
                <a:spcPts val="0"/>
              </a:spcAft>
              <a:buClr>
                <a:schemeClr val="dk1"/>
              </a:buClr>
              <a:buSzPts val="275"/>
              <a:buFont typeface="Arial"/>
              <a:buNone/>
            </a:pPr>
            <a:r>
              <a:t/>
            </a:r>
            <a:endParaRPr sz="9304">
              <a:latin typeface="Arial"/>
              <a:ea typeface="Arial"/>
              <a:cs typeface="Arial"/>
              <a:sym typeface="Arial"/>
            </a:endParaRPr>
          </a:p>
          <a:p>
            <a:pPr indent="0" lvl="0" marL="0" rtl="0" algn="ctr">
              <a:lnSpc>
                <a:spcPct val="90000"/>
              </a:lnSpc>
              <a:spcBef>
                <a:spcPts val="1000"/>
              </a:spcBef>
              <a:spcAft>
                <a:spcPts val="0"/>
              </a:spcAft>
              <a:buClr>
                <a:srgbClr val="000000"/>
              </a:buClr>
              <a:buSzPct val="100000"/>
              <a:buNone/>
            </a:pPr>
            <a:r>
              <a:rPr b="0" i="0" lang="en-IN" sz="1800" u="none" strike="noStrike">
                <a:solidFill>
                  <a:srgbClr val="000000"/>
                </a:solidFill>
                <a:latin typeface="Times New Roman"/>
                <a:ea typeface="Times New Roman"/>
                <a:cs typeface="Times New Roman"/>
                <a:sym typeface="Times New Roman"/>
              </a:rPr>
              <a:t>	</a:t>
            </a:r>
            <a:endParaRPr/>
          </a:p>
          <a:p>
            <a:pPr indent="0" lvl="0" marL="0" rtl="0" algn="ctr">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3">
            <a:alphaModFix/>
          </a:blip>
          <a:srcRect b="0" l="0" r="0" t="0"/>
          <a:stretch/>
        </p:blipFill>
        <p:spPr>
          <a:xfrm>
            <a:off x="2744600" y="261900"/>
            <a:ext cx="8920300" cy="6334199"/>
          </a:xfrm>
          <a:prstGeom prst="rect">
            <a:avLst/>
          </a:prstGeom>
          <a:noFill/>
          <a:ln>
            <a:noFill/>
          </a:ln>
        </p:spPr>
      </p:pic>
      <p:sp>
        <p:nvSpPr>
          <p:cNvPr id="145" name="Google Shape;145;p22"/>
          <p:cNvSpPr txBox="1"/>
          <p:nvPr/>
        </p:nvSpPr>
        <p:spPr>
          <a:xfrm>
            <a:off x="251675" y="717275"/>
            <a:ext cx="3548700" cy="1281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959"/>
              <a:buFont typeface="Arial"/>
              <a:buNone/>
            </a:pPr>
            <a:r>
              <a:rPr b="0" i="0" lang="en-IN" sz="3959" u="none" cap="none" strike="noStrike">
                <a:solidFill>
                  <a:schemeClr val="dk1"/>
                </a:solidFill>
                <a:latin typeface="Calibri"/>
                <a:ea typeface="Calibri"/>
                <a:cs typeface="Calibri"/>
                <a:sym typeface="Calibri"/>
              </a:rPr>
              <a:t>STRUCTURING ELEMENTS (SE)</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838200" y="365126"/>
            <a:ext cx="10515600" cy="6799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IN" sz="3959"/>
              <a:t>How Structuring Elements are used </a:t>
            </a:r>
            <a:endParaRPr sz="3959"/>
          </a:p>
        </p:txBody>
      </p:sp>
      <p:pic>
        <p:nvPicPr>
          <p:cNvPr id="151" name="Google Shape;151;p23"/>
          <p:cNvPicPr preferRelativeResize="0"/>
          <p:nvPr>
            <p:ph idx="1" type="body"/>
          </p:nvPr>
        </p:nvPicPr>
        <p:blipFill rotWithShape="1">
          <a:blip r:embed="rId3">
            <a:alphaModFix/>
          </a:blip>
          <a:srcRect b="0" l="0" r="0" t="0"/>
          <a:stretch/>
        </p:blipFill>
        <p:spPr>
          <a:xfrm>
            <a:off x="353009" y="1356754"/>
            <a:ext cx="7932575" cy="3800298"/>
          </a:xfrm>
          <a:prstGeom prst="rect">
            <a:avLst/>
          </a:prstGeom>
          <a:noFill/>
          <a:ln>
            <a:noFill/>
          </a:ln>
        </p:spPr>
      </p:pic>
      <p:sp>
        <p:nvSpPr>
          <p:cNvPr id="152" name="Google Shape;152;p23"/>
          <p:cNvSpPr txBox="1"/>
          <p:nvPr/>
        </p:nvSpPr>
        <p:spPr>
          <a:xfrm>
            <a:off x="9136224" y="1356753"/>
            <a:ext cx="2702767"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dk1"/>
                </a:solidFill>
                <a:latin typeface="Calibri"/>
                <a:ea typeface="Calibri"/>
                <a:cs typeface="Calibri"/>
                <a:sym typeface="Calibri"/>
              </a:rPr>
              <a:t>The Background border is made large enough to accommodate the entire structuring element when its origin is on the border of the original set (Padding)</a:t>
            </a:r>
            <a:endParaRPr b="0" i="0" sz="2400" u="none" cap="none" strike="noStrike">
              <a:solidFill>
                <a:schemeClr val="dk1"/>
              </a:solidFill>
              <a:latin typeface="Calibri"/>
              <a:ea typeface="Calibri"/>
              <a:cs typeface="Calibri"/>
              <a:sym typeface="Calibri"/>
            </a:endParaRPr>
          </a:p>
        </p:txBody>
      </p:sp>
      <p:sp>
        <p:nvSpPr>
          <p:cNvPr id="153" name="Google Shape;153;p23"/>
          <p:cNvSpPr txBox="1"/>
          <p:nvPr/>
        </p:nvSpPr>
        <p:spPr>
          <a:xfrm>
            <a:off x="456423" y="5348015"/>
            <a:ext cx="1127915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Suppose that we define an operation on set A using Structuring Element B, as follows: create a new set by running B over A such that the origin of B visits every elements of A. At each location of the origin of B, if B is completely contained in A, mark that location as a member of new set else mark it as not a member.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10000"/>
              </a:buClr>
              <a:buSzPts val="4400"/>
              <a:buFont typeface="Calibri"/>
              <a:buNone/>
            </a:pPr>
            <a:r>
              <a:rPr b="0" i="0" lang="en-IN" u="none" strike="noStrike">
                <a:solidFill>
                  <a:srgbClr val="C10000"/>
                </a:solidFill>
                <a:latin typeface="Calibri"/>
                <a:ea typeface="Calibri"/>
                <a:cs typeface="Calibri"/>
                <a:sym typeface="Calibri"/>
              </a:rPr>
              <a:t>Five Binary Morphological Operations</a:t>
            </a:r>
            <a:endParaRPr b="1" sz="8800">
              <a:latin typeface="Calibri"/>
              <a:ea typeface="Calibri"/>
              <a:cs typeface="Calibri"/>
              <a:sym typeface="Calibri"/>
            </a:endParaRPr>
          </a:p>
        </p:txBody>
      </p:sp>
      <p:pic>
        <p:nvPicPr>
          <p:cNvPr id="159" name="Google Shape;159;p24"/>
          <p:cNvPicPr preferRelativeResize="0"/>
          <p:nvPr>
            <p:ph idx="1" type="body"/>
          </p:nvPr>
        </p:nvPicPr>
        <p:blipFill rotWithShape="1">
          <a:blip r:embed="rId3">
            <a:alphaModFix/>
          </a:blip>
          <a:srcRect b="0" l="0" r="0" t="0"/>
          <a:stretch/>
        </p:blipFill>
        <p:spPr>
          <a:xfrm>
            <a:off x="2071687" y="1958181"/>
            <a:ext cx="8048625" cy="4086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838200" y="365125"/>
            <a:ext cx="10515600" cy="96915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10000"/>
              </a:buClr>
              <a:buSzPts val="4400"/>
              <a:buFont typeface="Calibri"/>
              <a:buNone/>
            </a:pPr>
            <a:r>
              <a:rPr lang="en-IN">
                <a:solidFill>
                  <a:srgbClr val="C10000"/>
                </a:solidFill>
                <a:latin typeface="Calibri"/>
                <a:ea typeface="Calibri"/>
                <a:cs typeface="Calibri"/>
                <a:sym typeface="Calibri"/>
              </a:rPr>
              <a:t>Erosion</a:t>
            </a:r>
            <a:r>
              <a:rPr lang="en-IN"/>
              <a:t> </a:t>
            </a:r>
            <a:r>
              <a:rPr lang="en-IN">
                <a:solidFill>
                  <a:srgbClr val="C10000"/>
                </a:solidFill>
                <a:latin typeface="Calibri"/>
                <a:ea typeface="Calibri"/>
                <a:cs typeface="Calibri"/>
                <a:sym typeface="Calibri"/>
              </a:rPr>
              <a:t>and</a:t>
            </a:r>
            <a:r>
              <a:rPr lang="en-IN"/>
              <a:t> </a:t>
            </a:r>
            <a:r>
              <a:rPr lang="en-IN">
                <a:solidFill>
                  <a:srgbClr val="C10000"/>
                </a:solidFill>
                <a:latin typeface="Calibri"/>
                <a:ea typeface="Calibri"/>
                <a:cs typeface="Calibri"/>
                <a:sym typeface="Calibri"/>
              </a:rPr>
              <a:t>Dilation</a:t>
            </a:r>
            <a:endParaRPr/>
          </a:p>
        </p:txBody>
      </p:sp>
      <p:sp>
        <p:nvSpPr>
          <p:cNvPr id="165" name="Google Shape;165;p25"/>
          <p:cNvSpPr txBox="1"/>
          <p:nvPr>
            <p:ph idx="1" type="body"/>
          </p:nvPr>
        </p:nvSpPr>
        <p:spPr>
          <a:xfrm>
            <a:off x="785326" y="1471061"/>
            <a:ext cx="10793963" cy="50218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Many of the morphological algorithms are based on these two primitive operations</a:t>
            </a:r>
            <a:endParaRPr/>
          </a:p>
          <a:p>
            <a:pPr indent="-228600" lvl="0" marL="228600" rtl="0" algn="l">
              <a:lnSpc>
                <a:spcPct val="90000"/>
              </a:lnSpc>
              <a:spcBef>
                <a:spcPts val="1000"/>
              </a:spcBef>
              <a:spcAft>
                <a:spcPts val="0"/>
              </a:spcAft>
              <a:buClr>
                <a:srgbClr val="FF0000"/>
              </a:buClr>
              <a:buSzPts val="3200"/>
              <a:buChar char="•"/>
            </a:pPr>
            <a:r>
              <a:rPr lang="en-IN" sz="3200">
                <a:solidFill>
                  <a:srgbClr val="FF0000"/>
                </a:solidFill>
              </a:rPr>
              <a:t>Erosion (Shrink): </a:t>
            </a:r>
            <a:r>
              <a:rPr lang="en-IN"/>
              <a:t>With A and B as sets in Z </a:t>
            </a:r>
            <a:r>
              <a:rPr baseline="30000" lang="en-IN"/>
              <a:t>2</a:t>
            </a:r>
            <a:r>
              <a:rPr lang="en-IN"/>
              <a:t> , the erosion of A by B is defined as,</a:t>
            </a:r>
            <a:endParaRPr/>
          </a:p>
          <a:p>
            <a:pPr indent="-228600" lvl="2" marL="1143000" rtl="0" algn="l">
              <a:lnSpc>
                <a:spcPct val="90000"/>
              </a:lnSpc>
              <a:spcBef>
                <a:spcPts val="500"/>
              </a:spcBef>
              <a:spcAft>
                <a:spcPts val="0"/>
              </a:spcAft>
              <a:buClr>
                <a:srgbClr val="C55A11"/>
              </a:buClr>
              <a:buSzPts val="3200"/>
              <a:buChar char="•"/>
            </a:pPr>
            <a:r>
              <a:rPr lang="en-IN" sz="3200">
                <a:solidFill>
                  <a:srgbClr val="C55A11"/>
                </a:solidFill>
              </a:rPr>
              <a:t>A </a:t>
            </a:r>
            <a:r>
              <a:rPr b="0" i="0" lang="en-IN" sz="2800">
                <a:solidFill>
                  <a:srgbClr val="C55A11"/>
                </a:solidFill>
              </a:rPr>
              <a:t>⊖</a:t>
            </a:r>
            <a:r>
              <a:rPr b="0" i="0" lang="en-IN">
                <a:solidFill>
                  <a:srgbClr val="C55A11"/>
                </a:solidFill>
              </a:rPr>
              <a:t> </a:t>
            </a:r>
            <a:r>
              <a:rPr b="0" i="0" lang="en-IN" sz="3200">
                <a:solidFill>
                  <a:srgbClr val="C55A11"/>
                </a:solidFill>
              </a:rPr>
              <a:t>B = </a:t>
            </a:r>
            <a:r>
              <a:rPr b="0" i="0" lang="en-IN" sz="4000" u="none" strike="noStrike">
                <a:solidFill>
                  <a:srgbClr val="C55A11"/>
                </a:solidFill>
              </a:rPr>
              <a:t>{</a:t>
            </a:r>
            <a:r>
              <a:rPr i="1" lang="en-IN" sz="3200">
                <a:solidFill>
                  <a:srgbClr val="C55A11"/>
                </a:solidFill>
              </a:rPr>
              <a:t>z</a:t>
            </a:r>
            <a:r>
              <a:rPr b="0" i="0" lang="en-IN" sz="3200" u="none" strike="noStrike">
                <a:solidFill>
                  <a:srgbClr val="C55A11"/>
                </a:solidFill>
              </a:rPr>
              <a:t>| (B)</a:t>
            </a:r>
            <a:r>
              <a:rPr b="0" baseline="-25000" i="0" lang="en-IN" sz="3200" u="none" strike="noStrike">
                <a:solidFill>
                  <a:srgbClr val="C55A11"/>
                </a:solidFill>
              </a:rPr>
              <a:t>z</a:t>
            </a:r>
            <a:r>
              <a:rPr lang="en-IN" sz="3200">
                <a:solidFill>
                  <a:srgbClr val="C55A11"/>
                </a:solidFill>
              </a:rPr>
              <a:t> ∈A </a:t>
            </a:r>
            <a:r>
              <a:rPr b="0" i="0" lang="en-IN" sz="4000" u="none" strike="noStrike">
                <a:solidFill>
                  <a:srgbClr val="C55A11"/>
                </a:solidFill>
              </a:rPr>
              <a:t>}</a:t>
            </a:r>
            <a:endParaRPr sz="3600">
              <a:solidFill>
                <a:srgbClr val="C55A11"/>
              </a:solidFill>
            </a:endParaRPr>
          </a:p>
          <a:p>
            <a:pPr indent="0" lvl="0" marL="0" rtl="0" algn="l">
              <a:lnSpc>
                <a:spcPct val="90000"/>
              </a:lnSpc>
              <a:spcBef>
                <a:spcPts val="1000"/>
              </a:spcBef>
              <a:spcAft>
                <a:spcPts val="0"/>
              </a:spcAft>
              <a:buClr>
                <a:schemeClr val="dk1"/>
              </a:buClr>
              <a:buSzPts val="2800"/>
              <a:buNone/>
            </a:pPr>
            <a:r>
              <a:rPr lang="en-IN"/>
              <a:t>		</a:t>
            </a:r>
            <a:r>
              <a:rPr lang="en-IN">
                <a:solidFill>
                  <a:srgbClr val="00B050"/>
                </a:solidFill>
              </a:rPr>
              <a:t>Erosion of A by B is the set of all points z such that B, translated by z, is contained in A.</a:t>
            </a:r>
            <a:endParaRPr/>
          </a:p>
          <a:p>
            <a:pPr indent="-228600" lvl="2" marL="1143000" rtl="0" algn="l">
              <a:lnSpc>
                <a:spcPct val="90000"/>
              </a:lnSpc>
              <a:spcBef>
                <a:spcPts val="500"/>
              </a:spcBef>
              <a:spcAft>
                <a:spcPts val="0"/>
              </a:spcAft>
              <a:buClr>
                <a:srgbClr val="C55A11"/>
              </a:buClr>
              <a:buSzPts val="3200"/>
              <a:buChar char="•"/>
            </a:pPr>
            <a:r>
              <a:rPr lang="en-IN" sz="3200">
                <a:solidFill>
                  <a:srgbClr val="C55A11"/>
                </a:solidFill>
              </a:rPr>
              <a:t>A </a:t>
            </a:r>
            <a:r>
              <a:rPr b="0" i="0" lang="en-IN" sz="3200">
                <a:solidFill>
                  <a:srgbClr val="C55A11"/>
                </a:solidFill>
              </a:rPr>
              <a:t>⊖</a:t>
            </a:r>
            <a:r>
              <a:rPr b="0" i="0" lang="en-IN" sz="1800">
                <a:solidFill>
                  <a:srgbClr val="C55A11"/>
                </a:solidFill>
              </a:rPr>
              <a:t> </a:t>
            </a:r>
            <a:r>
              <a:rPr b="0" i="0" lang="en-IN" sz="3200">
                <a:solidFill>
                  <a:srgbClr val="C55A11"/>
                </a:solidFill>
              </a:rPr>
              <a:t>B = </a:t>
            </a:r>
            <a:r>
              <a:rPr b="0" i="0" lang="en-IN" sz="4000" u="none" strike="noStrike">
                <a:solidFill>
                  <a:srgbClr val="C55A11"/>
                </a:solidFill>
              </a:rPr>
              <a:t>{</a:t>
            </a:r>
            <a:r>
              <a:rPr i="1" lang="en-IN" sz="3200">
                <a:solidFill>
                  <a:srgbClr val="C55A11"/>
                </a:solidFill>
              </a:rPr>
              <a:t>z</a:t>
            </a:r>
            <a:r>
              <a:rPr b="0" i="0" lang="en-IN" sz="3200" u="none" strike="noStrike">
                <a:solidFill>
                  <a:srgbClr val="C55A11"/>
                </a:solidFill>
              </a:rPr>
              <a:t>| (B)</a:t>
            </a:r>
            <a:r>
              <a:rPr b="0" baseline="-25000" i="0" lang="en-IN" sz="3200" u="none" strike="noStrike">
                <a:solidFill>
                  <a:srgbClr val="C55A11"/>
                </a:solidFill>
              </a:rPr>
              <a:t>z </a:t>
            </a:r>
            <a:r>
              <a:rPr lang="en-IN" sz="3200">
                <a:solidFill>
                  <a:srgbClr val="C55A11"/>
                </a:solidFill>
              </a:rPr>
              <a:t>∩ A</a:t>
            </a:r>
            <a:r>
              <a:rPr baseline="30000" lang="en-IN" sz="3200">
                <a:solidFill>
                  <a:srgbClr val="C55A11"/>
                </a:solidFill>
              </a:rPr>
              <a:t>c </a:t>
            </a:r>
            <a:r>
              <a:rPr lang="en-IN" sz="3200">
                <a:solidFill>
                  <a:srgbClr val="C55A11"/>
                </a:solidFill>
              </a:rPr>
              <a:t>= ∅</a:t>
            </a:r>
            <a:r>
              <a:rPr b="0" i="0" lang="en-IN" sz="4000" u="none" strike="noStrike">
                <a:solidFill>
                  <a:srgbClr val="C55A11"/>
                </a:solidFill>
              </a:rPr>
              <a:t>}</a:t>
            </a:r>
            <a:endParaRPr sz="3200">
              <a:solidFill>
                <a:srgbClr val="C55A11"/>
              </a:solidFill>
            </a:endParaRPr>
          </a:p>
          <a:p>
            <a:pPr indent="0" lvl="0" marL="0" rtl="0" algn="l">
              <a:lnSpc>
                <a:spcPct val="90000"/>
              </a:lnSpc>
              <a:spcBef>
                <a:spcPts val="1000"/>
              </a:spcBef>
              <a:spcAft>
                <a:spcPts val="0"/>
              </a:spcAft>
              <a:buClr>
                <a:schemeClr val="dk1"/>
              </a:buClr>
              <a:buSzPts val="2800"/>
              <a:buNone/>
            </a:pPr>
            <a:r>
              <a:rPr lang="en-IN"/>
              <a:t>		</a:t>
            </a:r>
            <a:r>
              <a:rPr lang="en-IN">
                <a:solidFill>
                  <a:srgbClr val="00B050"/>
                </a:solidFill>
              </a:rPr>
              <a:t>B has to be contained in A is equivalent to B not sharing any common elements with the background</a:t>
            </a:r>
            <a:endParaRPr/>
          </a:p>
          <a:p>
            <a:pPr indent="0" lvl="0" marL="0" rtl="0" algn="l">
              <a:lnSpc>
                <a:spcPct val="90000"/>
              </a:lnSpc>
              <a:spcBef>
                <a:spcPts val="1000"/>
              </a:spcBef>
              <a:spcAft>
                <a:spcPts val="0"/>
              </a:spcAft>
              <a:buClr>
                <a:schemeClr val="dk1"/>
              </a:buClr>
              <a:buSzPts val="2800"/>
              <a:buNone/>
            </a:pPr>
            <a:r>
              <a:t/>
            </a:r>
            <a:endParaRPr>
              <a:solidFill>
                <a:srgbClr val="00B05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10000"/>
              </a:buClr>
              <a:buSzPts val="4400"/>
              <a:buFont typeface="Calibri"/>
              <a:buNone/>
            </a:pPr>
            <a:r>
              <a:rPr lang="en-IN">
                <a:solidFill>
                  <a:srgbClr val="C10000"/>
                </a:solidFill>
                <a:latin typeface="Calibri"/>
                <a:ea typeface="Calibri"/>
                <a:cs typeface="Calibri"/>
                <a:sym typeface="Calibri"/>
              </a:rPr>
              <a:t>Erosion</a:t>
            </a:r>
            <a:endParaRPr/>
          </a:p>
        </p:txBody>
      </p:sp>
      <p:sp>
        <p:nvSpPr>
          <p:cNvPr id="171" name="Google Shape;171;p26"/>
          <p:cNvSpPr txBox="1"/>
          <p:nvPr>
            <p:ph idx="1" type="body"/>
          </p:nvPr>
        </p:nvSpPr>
        <p:spPr>
          <a:xfrm>
            <a:off x="838200" y="1825625"/>
            <a:ext cx="1080640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IN" sz="3600"/>
              <a:t>The erosion process </a:t>
            </a:r>
            <a:r>
              <a:rPr i="1" lang="en-IN" sz="3600">
                <a:solidFill>
                  <a:srgbClr val="FF0000"/>
                </a:solidFill>
              </a:rPr>
              <a:t>enlarges</a:t>
            </a:r>
            <a:r>
              <a:rPr lang="en-IN" sz="3600"/>
              <a:t> the number of pixels with </a:t>
            </a:r>
            <a:r>
              <a:rPr i="1" lang="en-IN" sz="3600">
                <a:solidFill>
                  <a:srgbClr val="FF0000"/>
                </a:solidFill>
              </a:rPr>
              <a:t>value zero </a:t>
            </a:r>
            <a:r>
              <a:rPr lang="en-IN" sz="3600"/>
              <a:t>(background) and </a:t>
            </a:r>
            <a:r>
              <a:rPr i="1" lang="en-IN" sz="3600"/>
              <a:t>shrinks</a:t>
            </a:r>
            <a:r>
              <a:rPr lang="en-IN" sz="3600"/>
              <a:t> the number of pixels with </a:t>
            </a:r>
            <a:r>
              <a:rPr i="1" lang="en-IN" sz="3600">
                <a:solidFill>
                  <a:srgbClr val="FF0000"/>
                </a:solidFill>
              </a:rPr>
              <a:t>value one </a:t>
            </a:r>
            <a:r>
              <a:rPr lang="en-IN" sz="3600"/>
              <a:t>(foreground).</a:t>
            </a:r>
            <a:endParaRPr b="0" i="0" sz="3600" u="none" strike="noStrike"/>
          </a:p>
          <a:p>
            <a:pPr indent="-228600" lvl="0" marL="228600" rtl="0" algn="l">
              <a:lnSpc>
                <a:spcPct val="90000"/>
              </a:lnSpc>
              <a:spcBef>
                <a:spcPts val="1000"/>
              </a:spcBef>
              <a:spcAft>
                <a:spcPts val="0"/>
              </a:spcAft>
              <a:buClr>
                <a:schemeClr val="dk1"/>
              </a:buClr>
              <a:buSzPts val="3600"/>
              <a:buChar char="•"/>
            </a:pPr>
            <a:r>
              <a:rPr b="0" i="0" lang="en-IN" sz="3600" u="none" strike="noStrike"/>
              <a:t>The erosion operation </a:t>
            </a:r>
            <a:r>
              <a:rPr b="0" i="1" lang="en-IN" sz="3600" u="none" strike="noStrike">
                <a:solidFill>
                  <a:srgbClr val="FF0000"/>
                </a:solidFill>
              </a:rPr>
              <a:t>removes</a:t>
            </a:r>
            <a:r>
              <a:rPr b="0" i="0" lang="en-IN" sz="3600" u="none" strike="noStrike"/>
              <a:t> those structures which are </a:t>
            </a:r>
            <a:r>
              <a:rPr b="0" i="1" lang="en-IN" sz="3600" u="none" strike="noStrike">
                <a:solidFill>
                  <a:srgbClr val="FF0000"/>
                </a:solidFill>
              </a:rPr>
              <a:t>lesser in size than that of the structuring element</a:t>
            </a:r>
            <a:r>
              <a:rPr b="0" i="0" lang="en-IN" sz="3600" u="none" strike="noStrike"/>
              <a:t>. So it can be used to remove the noisy ‘connection’ between two objects</a:t>
            </a:r>
            <a:r>
              <a:rPr b="0" i="0" lang="en-IN" sz="1800" u="none" strike="noStrike">
                <a:latin typeface="Times"/>
                <a:ea typeface="Times"/>
                <a:cs typeface="Times"/>
                <a:sym typeface="Times"/>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7"/>
          <p:cNvPicPr preferRelativeResize="0"/>
          <p:nvPr>
            <p:ph idx="1" type="body"/>
          </p:nvPr>
        </p:nvPicPr>
        <p:blipFill rotWithShape="1">
          <a:blip r:embed="rId3">
            <a:alphaModFix/>
          </a:blip>
          <a:srcRect b="0" l="0" r="0" t="0"/>
          <a:stretch/>
        </p:blipFill>
        <p:spPr>
          <a:xfrm>
            <a:off x="838200" y="628713"/>
            <a:ext cx="10515600" cy="53957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Erosion</a:t>
            </a:r>
            <a:endParaRPr/>
          </a:p>
        </p:txBody>
      </p:sp>
      <p:pic>
        <p:nvPicPr>
          <p:cNvPr id="182" name="Google Shape;182;p28"/>
          <p:cNvPicPr preferRelativeResize="0"/>
          <p:nvPr>
            <p:ph idx="1" type="body"/>
          </p:nvPr>
        </p:nvPicPr>
        <p:blipFill rotWithShape="1">
          <a:blip r:embed="rId3">
            <a:alphaModFix/>
          </a:blip>
          <a:srcRect b="0" l="0" r="0" t="0"/>
          <a:stretch/>
        </p:blipFill>
        <p:spPr>
          <a:xfrm>
            <a:off x="297025" y="1690687"/>
            <a:ext cx="4380770" cy="4635467"/>
          </a:xfrm>
          <a:prstGeom prst="rect">
            <a:avLst/>
          </a:prstGeom>
          <a:noFill/>
          <a:ln>
            <a:noFill/>
          </a:ln>
        </p:spPr>
      </p:pic>
      <p:pic>
        <p:nvPicPr>
          <p:cNvPr id="183" name="Google Shape;183;p28"/>
          <p:cNvPicPr preferRelativeResize="0"/>
          <p:nvPr/>
        </p:nvPicPr>
        <p:blipFill rotWithShape="1">
          <a:blip r:embed="rId4">
            <a:alphaModFix/>
          </a:blip>
          <a:srcRect b="0" l="0" r="0" t="0"/>
          <a:stretch/>
        </p:blipFill>
        <p:spPr>
          <a:xfrm>
            <a:off x="4759332" y="1690688"/>
            <a:ext cx="4779921" cy="4802187"/>
          </a:xfrm>
          <a:prstGeom prst="rect">
            <a:avLst/>
          </a:prstGeom>
          <a:noFill/>
          <a:ln>
            <a:noFill/>
          </a:ln>
        </p:spPr>
      </p:pic>
      <p:pic>
        <p:nvPicPr>
          <p:cNvPr id="184" name="Google Shape;184;p28"/>
          <p:cNvPicPr preferRelativeResize="0"/>
          <p:nvPr/>
        </p:nvPicPr>
        <p:blipFill rotWithShape="1">
          <a:blip r:embed="rId5">
            <a:alphaModFix/>
          </a:blip>
          <a:srcRect b="0" l="0" r="0" t="0"/>
          <a:stretch/>
        </p:blipFill>
        <p:spPr>
          <a:xfrm>
            <a:off x="9889307" y="1690688"/>
            <a:ext cx="1984750" cy="49521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Erosion</a:t>
            </a:r>
            <a:endParaRPr/>
          </a:p>
        </p:txBody>
      </p:sp>
      <p:sp>
        <p:nvSpPr>
          <p:cNvPr id="190" name="Google Shape;190;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4000"/>
              <a:buChar char="•"/>
            </a:pPr>
            <a:r>
              <a:rPr lang="en-IN" sz="4000"/>
              <a:t>Erosion </a:t>
            </a:r>
            <a:r>
              <a:rPr lang="en-IN" sz="4000">
                <a:solidFill>
                  <a:srgbClr val="FF0000"/>
                </a:solidFill>
              </a:rPr>
              <a:t>shrinks</a:t>
            </a:r>
            <a:r>
              <a:rPr lang="en-IN" sz="4000"/>
              <a:t> or thins objects in a binary image </a:t>
            </a:r>
            <a:endParaRPr/>
          </a:p>
          <a:p>
            <a:pPr indent="-228600" lvl="0" marL="228600" rtl="0" algn="l">
              <a:lnSpc>
                <a:spcPct val="90000"/>
              </a:lnSpc>
              <a:spcBef>
                <a:spcPts val="1000"/>
              </a:spcBef>
              <a:spcAft>
                <a:spcPts val="0"/>
              </a:spcAft>
              <a:buClr>
                <a:schemeClr val="dk1"/>
              </a:buClr>
              <a:buSzPts val="4000"/>
              <a:buChar char="•"/>
            </a:pPr>
            <a:r>
              <a:rPr lang="en-IN" sz="4000"/>
              <a:t>Erosion as a morphological filtering operation in which image details smaller than the structuring elements are filtered from the image</a:t>
            </a:r>
            <a:endParaRPr/>
          </a:p>
          <a:p>
            <a:pPr indent="-228600" lvl="0" marL="228600" rtl="0" algn="l">
              <a:lnSpc>
                <a:spcPct val="90000"/>
              </a:lnSpc>
              <a:spcBef>
                <a:spcPts val="1000"/>
              </a:spcBef>
              <a:spcAft>
                <a:spcPts val="0"/>
              </a:spcAft>
              <a:buClr>
                <a:schemeClr val="dk1"/>
              </a:buClr>
              <a:buSzPts val="4000"/>
              <a:buChar char="•"/>
            </a:pPr>
            <a:r>
              <a:rPr lang="en-IN" sz="4000"/>
              <a:t>Erosion performed the function of a “line filter”</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838200" y="365126"/>
            <a:ext cx="10515600" cy="80120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Dilation</a:t>
            </a:r>
            <a:endParaRPr/>
          </a:p>
        </p:txBody>
      </p:sp>
      <p:sp>
        <p:nvSpPr>
          <p:cNvPr id="196" name="Google Shape;196;p30"/>
          <p:cNvSpPr txBox="1"/>
          <p:nvPr>
            <p:ph idx="1" type="body"/>
          </p:nvPr>
        </p:nvSpPr>
        <p:spPr>
          <a:xfrm>
            <a:off x="838200" y="1250302"/>
            <a:ext cx="11207620" cy="5019869"/>
          </a:xfrm>
          <a:prstGeom prst="rect">
            <a:avLst/>
          </a:prstGeom>
          <a:blipFill rotWithShape="1">
            <a:blip r:embed="rId3">
              <a:alphaModFix/>
            </a:blip>
            <a:stretch>
              <a:fillRect b="0" l="-1681" r="-1138" t="-3755"/>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IN"/>
              <a:t> </a:t>
            </a:r>
            <a:endParaRPr/>
          </a:p>
        </p:txBody>
      </p:sp>
      <p:pic>
        <p:nvPicPr>
          <p:cNvPr id="197" name="Google Shape;197;p30"/>
          <p:cNvPicPr preferRelativeResize="0"/>
          <p:nvPr/>
        </p:nvPicPr>
        <p:blipFill rotWithShape="1">
          <a:blip r:embed="rId4">
            <a:alphaModFix/>
          </a:blip>
          <a:srcRect b="0" l="0" r="0" t="0"/>
          <a:stretch/>
        </p:blipFill>
        <p:spPr>
          <a:xfrm>
            <a:off x="2135446" y="2328393"/>
            <a:ext cx="8221534" cy="7388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1"/>
          <p:cNvPicPr preferRelativeResize="0"/>
          <p:nvPr>
            <p:ph idx="1" type="body"/>
          </p:nvPr>
        </p:nvPicPr>
        <p:blipFill rotWithShape="1">
          <a:blip r:embed="rId3">
            <a:alphaModFix/>
          </a:blip>
          <a:srcRect b="0" l="0" r="0" t="0"/>
          <a:stretch/>
        </p:blipFill>
        <p:spPr>
          <a:xfrm>
            <a:off x="1399306" y="802384"/>
            <a:ext cx="9800805" cy="52532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Introduction</a:t>
            </a:r>
            <a:endParaRPr/>
          </a:p>
        </p:txBody>
      </p:sp>
      <p:sp>
        <p:nvSpPr>
          <p:cNvPr id="91" name="Google Shape;91;p14"/>
          <p:cNvSpPr txBox="1"/>
          <p:nvPr>
            <p:ph idx="1" type="body"/>
          </p:nvPr>
        </p:nvSpPr>
        <p:spPr>
          <a:xfrm>
            <a:off x="838200" y="1825625"/>
            <a:ext cx="10515599" cy="466725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IN"/>
              <a:t>Morphology in context of image processing means description of </a:t>
            </a:r>
            <a:r>
              <a:rPr i="1" lang="en-IN">
                <a:solidFill>
                  <a:srgbClr val="FF0000"/>
                </a:solidFill>
              </a:rPr>
              <a:t>shape and structure </a:t>
            </a:r>
            <a:r>
              <a:rPr lang="en-IN"/>
              <a:t>of the object in an image.</a:t>
            </a:r>
            <a:endParaRPr/>
          </a:p>
          <a:p>
            <a:pPr indent="-228600" lvl="0" marL="228600" rtl="0" algn="l">
              <a:lnSpc>
                <a:spcPct val="90000"/>
              </a:lnSpc>
              <a:spcBef>
                <a:spcPts val="1000"/>
              </a:spcBef>
              <a:spcAft>
                <a:spcPts val="0"/>
              </a:spcAft>
              <a:buClr>
                <a:schemeClr val="dk1"/>
              </a:buClr>
              <a:buSzPts val="2800"/>
              <a:buChar char="•"/>
            </a:pPr>
            <a:r>
              <a:rPr lang="en-IN"/>
              <a:t>The primary goal of morphological operation is to remove imperfection that mainly affects the shape and texture of images.</a:t>
            </a:r>
            <a:endParaRPr/>
          </a:p>
          <a:p>
            <a:pPr indent="-228600" lvl="0" marL="228600" rtl="0" algn="l">
              <a:lnSpc>
                <a:spcPct val="90000"/>
              </a:lnSpc>
              <a:spcBef>
                <a:spcPts val="1000"/>
              </a:spcBef>
              <a:spcAft>
                <a:spcPts val="0"/>
              </a:spcAft>
              <a:buClr>
                <a:schemeClr val="dk1"/>
              </a:buClr>
              <a:buSzPts val="2800"/>
              <a:buChar char="•"/>
            </a:pPr>
            <a:r>
              <a:rPr lang="en-IN"/>
              <a:t>It is obvious that morphological operations can be </a:t>
            </a:r>
            <a:r>
              <a:rPr lang="en-IN">
                <a:solidFill>
                  <a:srgbClr val="FF0000"/>
                </a:solidFill>
              </a:rPr>
              <a:t>very useful in image segmentation </a:t>
            </a:r>
            <a:r>
              <a:rPr lang="en-IN"/>
              <a:t>as the process directly deals with ‘shape extraction’ in an image. </a:t>
            </a:r>
            <a:endParaRPr/>
          </a:p>
          <a:p>
            <a:pPr indent="-228600" lvl="0" marL="228600" rtl="0" algn="l">
              <a:lnSpc>
                <a:spcPct val="90000"/>
              </a:lnSpc>
              <a:spcBef>
                <a:spcPts val="1000"/>
              </a:spcBef>
              <a:spcAft>
                <a:spcPts val="0"/>
              </a:spcAft>
              <a:buClr>
                <a:schemeClr val="dk1"/>
              </a:buClr>
              <a:buSzPts val="2800"/>
              <a:buChar char="•"/>
            </a:pPr>
            <a:r>
              <a:rPr lang="en-IN"/>
              <a:t>Morphological operations (</a:t>
            </a:r>
            <a:r>
              <a:rPr b="0" i="1" lang="en-IN" u="none" strike="noStrike">
                <a:solidFill>
                  <a:srgbClr val="FF0000"/>
                </a:solidFill>
              </a:rPr>
              <a:t>Mathematical Morphology</a:t>
            </a:r>
            <a:r>
              <a:rPr lang="en-IN"/>
              <a:t>) work on the basis of set theory</a:t>
            </a:r>
            <a:endParaRPr/>
          </a:p>
          <a:p>
            <a:pPr indent="-228600" lvl="0" marL="228600" rtl="0" algn="l">
              <a:lnSpc>
                <a:spcPct val="90000"/>
              </a:lnSpc>
              <a:spcBef>
                <a:spcPts val="1000"/>
              </a:spcBef>
              <a:spcAft>
                <a:spcPts val="0"/>
              </a:spcAft>
              <a:buClr>
                <a:schemeClr val="dk1"/>
              </a:buClr>
              <a:buSzPts val="2800"/>
              <a:buChar char="•"/>
            </a:pPr>
            <a:r>
              <a:rPr b="0" i="0" lang="en-IN" u="none" strike="noStrike"/>
              <a:t>Sets in Mathematical Morphology represents </a:t>
            </a:r>
            <a:r>
              <a:rPr b="0" i="1" lang="en-IN" u="none" strike="noStrike">
                <a:solidFill>
                  <a:srgbClr val="FF0000"/>
                </a:solidFill>
              </a:rPr>
              <a:t>objects</a:t>
            </a:r>
            <a:r>
              <a:rPr b="0" i="0" lang="en-IN" u="none" strike="noStrike"/>
              <a:t> in an Image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Dilation</a:t>
            </a:r>
            <a:endParaRPr/>
          </a:p>
        </p:txBody>
      </p:sp>
      <p:sp>
        <p:nvSpPr>
          <p:cNvPr id="208" name="Google Shape;208;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A =[0 0 0 0 0</a:t>
            </a:r>
            <a:endParaRPr/>
          </a:p>
          <a:p>
            <a:pPr indent="0" lvl="0" marL="0" rtl="0" algn="l">
              <a:lnSpc>
                <a:spcPct val="90000"/>
              </a:lnSpc>
              <a:spcBef>
                <a:spcPts val="1000"/>
              </a:spcBef>
              <a:spcAft>
                <a:spcPts val="0"/>
              </a:spcAft>
              <a:buClr>
                <a:schemeClr val="dk1"/>
              </a:buClr>
              <a:buSzPts val="2800"/>
              <a:buNone/>
            </a:pPr>
            <a:r>
              <a:rPr lang="en-IN"/>
              <a:t>          0 1 1 1 0</a:t>
            </a:r>
            <a:endParaRPr/>
          </a:p>
          <a:p>
            <a:pPr indent="0" lvl="0" marL="0" rtl="0" algn="l">
              <a:lnSpc>
                <a:spcPct val="90000"/>
              </a:lnSpc>
              <a:spcBef>
                <a:spcPts val="1000"/>
              </a:spcBef>
              <a:spcAft>
                <a:spcPts val="0"/>
              </a:spcAft>
              <a:buClr>
                <a:schemeClr val="dk1"/>
              </a:buClr>
              <a:buSzPts val="2800"/>
              <a:buNone/>
            </a:pPr>
            <a:r>
              <a:rPr lang="en-IN"/>
              <a:t>          0 1 1 1 0</a:t>
            </a:r>
            <a:endParaRPr/>
          </a:p>
          <a:p>
            <a:pPr indent="0" lvl="0" marL="0" rtl="0" algn="l">
              <a:lnSpc>
                <a:spcPct val="90000"/>
              </a:lnSpc>
              <a:spcBef>
                <a:spcPts val="1000"/>
              </a:spcBef>
              <a:spcAft>
                <a:spcPts val="0"/>
              </a:spcAft>
              <a:buClr>
                <a:schemeClr val="dk1"/>
              </a:buClr>
              <a:buSzPts val="2800"/>
              <a:buNone/>
            </a:pPr>
            <a:r>
              <a:rPr lang="en-IN"/>
              <a:t>          0 1 1 1 0</a:t>
            </a:r>
            <a:endParaRPr/>
          </a:p>
          <a:p>
            <a:pPr indent="0" lvl="0" marL="0" rtl="0" algn="l">
              <a:lnSpc>
                <a:spcPct val="90000"/>
              </a:lnSpc>
              <a:spcBef>
                <a:spcPts val="1000"/>
              </a:spcBef>
              <a:spcAft>
                <a:spcPts val="0"/>
              </a:spcAft>
              <a:buClr>
                <a:schemeClr val="dk1"/>
              </a:buClr>
              <a:buSzPts val="2800"/>
              <a:buNone/>
            </a:pPr>
            <a:r>
              <a:rPr lang="en-IN"/>
              <a:t>          0 0 0 0 0 ]</a:t>
            </a:r>
            <a:endParaRPr/>
          </a:p>
          <a:p>
            <a:pPr indent="-228600" lvl="0" marL="228600" rtl="0" algn="l">
              <a:lnSpc>
                <a:spcPct val="90000"/>
              </a:lnSpc>
              <a:spcBef>
                <a:spcPts val="1000"/>
              </a:spcBef>
              <a:spcAft>
                <a:spcPts val="0"/>
              </a:spcAft>
              <a:buClr>
                <a:schemeClr val="dk1"/>
              </a:buClr>
              <a:buSzPts val="2800"/>
              <a:buChar char="•"/>
            </a:pPr>
            <a:r>
              <a:rPr lang="en-IN"/>
              <a:t>B=[0 1 0</a:t>
            </a:r>
            <a:endParaRPr/>
          </a:p>
          <a:p>
            <a:pPr indent="0" lvl="0" marL="0" rtl="0" algn="l">
              <a:lnSpc>
                <a:spcPct val="90000"/>
              </a:lnSpc>
              <a:spcBef>
                <a:spcPts val="1000"/>
              </a:spcBef>
              <a:spcAft>
                <a:spcPts val="0"/>
              </a:spcAft>
              <a:buClr>
                <a:schemeClr val="dk1"/>
              </a:buClr>
              <a:buSzPts val="2800"/>
              <a:buNone/>
            </a:pPr>
            <a:r>
              <a:rPr lang="en-IN"/>
              <a:t>         1 1 1</a:t>
            </a:r>
            <a:endParaRPr/>
          </a:p>
          <a:p>
            <a:pPr indent="0" lvl="0" marL="0" rtl="0" algn="l">
              <a:lnSpc>
                <a:spcPct val="90000"/>
              </a:lnSpc>
              <a:spcBef>
                <a:spcPts val="1000"/>
              </a:spcBef>
              <a:spcAft>
                <a:spcPts val="0"/>
              </a:spcAft>
              <a:buClr>
                <a:schemeClr val="dk1"/>
              </a:buClr>
              <a:buSzPts val="2800"/>
              <a:buNone/>
            </a:pPr>
            <a:r>
              <a:rPr lang="en-IN"/>
              <a:t>         0 1 0]</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Opening and Closing</a:t>
            </a:r>
            <a:endParaRPr/>
          </a:p>
        </p:txBody>
      </p:sp>
      <p:sp>
        <p:nvSpPr>
          <p:cNvPr id="214" name="Google Shape;214;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3200"/>
              <a:buChar char="•"/>
            </a:pPr>
            <a:r>
              <a:rPr b="0" i="0" lang="en-IN" sz="3200" u="none" cap="none" strike="noStrike">
                <a:solidFill>
                  <a:srgbClr val="000000"/>
                </a:solidFill>
                <a:latin typeface="Times New Roman"/>
                <a:ea typeface="Times New Roman"/>
                <a:cs typeface="Times New Roman"/>
                <a:sym typeface="Times New Roman"/>
              </a:rPr>
              <a:t>Opening is so called because it can open up a gap between objects connected by a thin bridge of pixels. Any regions that have survived the erosion are restored to their original size by the dilation</a:t>
            </a:r>
            <a:endParaRPr sz="3200"/>
          </a:p>
          <a:p>
            <a:pPr indent="-228600" lvl="0" marL="228600" rtl="0" algn="l">
              <a:lnSpc>
                <a:spcPct val="90000"/>
              </a:lnSpc>
              <a:spcBef>
                <a:spcPts val="1000"/>
              </a:spcBef>
              <a:spcAft>
                <a:spcPts val="0"/>
              </a:spcAft>
              <a:buClr>
                <a:schemeClr val="dk1"/>
              </a:buClr>
              <a:buSzPts val="3200"/>
              <a:buChar char="•"/>
            </a:pPr>
            <a:r>
              <a:rPr lang="en-IN" sz="3200"/>
              <a:t>Closing also tends to smooth sections of contours but, as opposed to opening, it generally fuses narrow breaks and long thin gulfs, eliminates small holes, and fills gaps in the contour. Closing is so called because it can fill holes.</a:t>
            </a: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Opening</a:t>
            </a:r>
            <a:endParaRPr/>
          </a:p>
        </p:txBody>
      </p:sp>
      <p:sp>
        <p:nvSpPr>
          <p:cNvPr id="220" name="Google Shape;220;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960"/>
              <a:buChar char="•"/>
            </a:pPr>
            <a:r>
              <a:rPr lang="en-IN" sz="2960">
                <a:latin typeface="Calibri"/>
                <a:ea typeface="Calibri"/>
                <a:cs typeface="Calibri"/>
                <a:sym typeface="Calibri"/>
              </a:rPr>
              <a:t>The opening of an image is a combinational operation of erosion and dilation.</a:t>
            </a:r>
            <a:endParaRPr sz="2960">
              <a:latin typeface="Calibri"/>
              <a:ea typeface="Calibri"/>
              <a:cs typeface="Calibri"/>
              <a:sym typeface="Calibri"/>
            </a:endParaRPr>
          </a:p>
          <a:p>
            <a:pPr indent="-228600" lvl="0" marL="228600" rtl="0" algn="l">
              <a:lnSpc>
                <a:spcPct val="80000"/>
              </a:lnSpc>
              <a:spcBef>
                <a:spcPts val="1000"/>
              </a:spcBef>
              <a:spcAft>
                <a:spcPts val="0"/>
              </a:spcAft>
              <a:buClr>
                <a:schemeClr val="dk1"/>
              </a:buClr>
              <a:buSzPts val="2960"/>
              <a:buChar char="•"/>
            </a:pPr>
            <a:r>
              <a:rPr b="0" i="0" lang="en-IN" sz="2960" u="none" strike="noStrike">
                <a:latin typeface="Calibri"/>
                <a:ea typeface="Calibri"/>
                <a:cs typeface="Calibri"/>
                <a:sym typeface="Calibri"/>
              </a:rPr>
              <a:t>Opening of set A by Structuring Element(B)is defined as –</a:t>
            </a:r>
            <a:endParaRPr b="0" i="0" sz="1665" u="none" strike="noStrike">
              <a:latin typeface="Calibri"/>
              <a:ea typeface="Calibri"/>
              <a:cs typeface="Calibri"/>
              <a:sym typeface="Calibri"/>
            </a:endParaRPr>
          </a:p>
          <a:p>
            <a:pPr indent="0" lvl="0" marL="0" rtl="0" algn="l">
              <a:lnSpc>
                <a:spcPct val="80000"/>
              </a:lnSpc>
              <a:spcBef>
                <a:spcPts val="1000"/>
              </a:spcBef>
              <a:spcAft>
                <a:spcPts val="0"/>
              </a:spcAft>
              <a:buClr>
                <a:schemeClr val="dk1"/>
              </a:buClr>
              <a:buSzPts val="2590"/>
              <a:buNone/>
            </a:pPr>
            <a:r>
              <a:rPr b="0" i="1" lang="en-IN" sz="2590" u="none" strike="noStrike"/>
              <a:t>		</a:t>
            </a:r>
            <a:r>
              <a:rPr b="0" i="1" lang="en-IN" sz="2590" u="none" strike="noStrike">
                <a:solidFill>
                  <a:srgbClr val="00B050"/>
                </a:solidFill>
              </a:rPr>
              <a:t>A</a:t>
            </a:r>
            <a:r>
              <a:rPr b="0" i="0" lang="en-IN" sz="2590" u="none" strike="noStrike">
                <a:solidFill>
                  <a:srgbClr val="00B050"/>
                </a:solidFill>
              </a:rPr>
              <a:t>o</a:t>
            </a:r>
            <a:r>
              <a:rPr b="0" i="1" lang="en-IN" sz="2590" u="none" strike="noStrike">
                <a:solidFill>
                  <a:srgbClr val="00B050"/>
                </a:solidFill>
              </a:rPr>
              <a:t>B =(</a:t>
            </a:r>
            <a:r>
              <a:rPr lang="en-IN" sz="2590">
                <a:solidFill>
                  <a:srgbClr val="00B050"/>
                </a:solidFill>
              </a:rPr>
              <a:t>A </a:t>
            </a:r>
            <a:r>
              <a:rPr b="0" i="0" lang="en-IN" sz="2220">
                <a:solidFill>
                  <a:srgbClr val="00B050"/>
                </a:solidFill>
              </a:rPr>
              <a:t>⊖</a:t>
            </a:r>
            <a:r>
              <a:rPr b="0" i="0" lang="en-IN" sz="2590">
                <a:solidFill>
                  <a:srgbClr val="00B050"/>
                </a:solidFill>
              </a:rPr>
              <a:t> B </a:t>
            </a:r>
            <a:r>
              <a:rPr b="0" i="1" lang="en-IN" sz="2590" u="none" strike="noStrike">
                <a:solidFill>
                  <a:srgbClr val="00B050"/>
                </a:solidFill>
              </a:rPr>
              <a:t>)</a:t>
            </a:r>
            <a:r>
              <a:rPr lang="en-IN" sz="2590">
                <a:solidFill>
                  <a:srgbClr val="00B050"/>
                </a:solidFill>
              </a:rPr>
              <a:t> ⊕ B</a:t>
            </a:r>
            <a:endParaRPr b="0" i="0" sz="2590" u="none" strike="noStrike">
              <a:solidFill>
                <a:srgbClr val="00B050"/>
              </a:solidFill>
            </a:endParaRPr>
          </a:p>
          <a:p>
            <a:pPr indent="-228600" lvl="0" marL="228600" rtl="0" algn="l">
              <a:lnSpc>
                <a:spcPct val="80000"/>
              </a:lnSpc>
              <a:spcBef>
                <a:spcPts val="1000"/>
              </a:spcBef>
              <a:spcAft>
                <a:spcPts val="0"/>
              </a:spcAft>
              <a:buClr>
                <a:schemeClr val="dk1"/>
              </a:buClr>
              <a:buSzPts val="2960"/>
              <a:buChar char="•"/>
            </a:pPr>
            <a:r>
              <a:rPr lang="en-IN" sz="2960">
                <a:latin typeface="Calibri"/>
                <a:ea typeface="Calibri"/>
                <a:cs typeface="Calibri"/>
                <a:sym typeface="Calibri"/>
              </a:rPr>
              <a:t>Thus, opening A by B is the erosion of A by B, followed by a dilation of the result by B</a:t>
            </a:r>
            <a:endParaRPr/>
          </a:p>
          <a:p>
            <a:pPr indent="-228600" lvl="0" marL="228600" rtl="0" algn="l">
              <a:lnSpc>
                <a:spcPct val="80000"/>
              </a:lnSpc>
              <a:spcBef>
                <a:spcPts val="1000"/>
              </a:spcBef>
              <a:spcAft>
                <a:spcPts val="0"/>
              </a:spcAft>
              <a:buClr>
                <a:schemeClr val="dk1"/>
              </a:buClr>
              <a:buSzPts val="2960"/>
              <a:buChar char="•"/>
            </a:pPr>
            <a:r>
              <a:rPr lang="en-IN" sz="2960">
                <a:latin typeface="Calibri"/>
                <a:ea typeface="Calibri"/>
                <a:cs typeface="Calibri"/>
                <a:sym typeface="Calibri"/>
              </a:rPr>
              <a:t>Opening is an idempotent operation: once an image hasbeen opened, subsequent openings with the same structuring element have no further effect on that image:</a:t>
            </a:r>
            <a:endParaRPr/>
          </a:p>
          <a:p>
            <a:pPr indent="0" lvl="0" marL="0" rtl="0" algn="l">
              <a:lnSpc>
                <a:spcPct val="80000"/>
              </a:lnSpc>
              <a:spcBef>
                <a:spcPts val="1000"/>
              </a:spcBef>
              <a:spcAft>
                <a:spcPts val="0"/>
              </a:spcAft>
              <a:buClr>
                <a:srgbClr val="00B050"/>
              </a:buClr>
              <a:buSzPts val="2960"/>
              <a:buNone/>
            </a:pPr>
            <a:r>
              <a:rPr b="0" i="1" lang="en-IN" sz="2960" u="none" strike="noStrike">
                <a:solidFill>
                  <a:srgbClr val="00B050"/>
                </a:solidFill>
              </a:rPr>
              <a:t>		(A</a:t>
            </a:r>
            <a:r>
              <a:rPr b="0" i="0" lang="en-IN" sz="2960" u="none" strike="noStrike">
                <a:solidFill>
                  <a:srgbClr val="00B050"/>
                </a:solidFill>
              </a:rPr>
              <a:t>o</a:t>
            </a:r>
            <a:r>
              <a:rPr b="0" i="1" lang="en-IN" sz="2960" u="none" strike="noStrike">
                <a:solidFill>
                  <a:srgbClr val="00B050"/>
                </a:solidFill>
              </a:rPr>
              <a:t>B)</a:t>
            </a:r>
            <a:r>
              <a:rPr b="0" i="0" lang="en-IN" sz="2960" u="none" strike="noStrike">
                <a:solidFill>
                  <a:srgbClr val="00B050"/>
                </a:solidFill>
              </a:rPr>
              <a:t> o B= </a:t>
            </a:r>
            <a:r>
              <a:rPr b="0" i="1" lang="en-IN" sz="2960" u="none" strike="noStrike">
                <a:solidFill>
                  <a:srgbClr val="00B050"/>
                </a:solidFill>
              </a:rPr>
              <a:t>A</a:t>
            </a:r>
            <a:r>
              <a:rPr b="0" i="0" lang="en-IN" sz="2960" u="none" strike="noStrike">
                <a:solidFill>
                  <a:srgbClr val="00B050"/>
                </a:solidFill>
              </a:rPr>
              <a:t>o</a:t>
            </a:r>
            <a:r>
              <a:rPr b="0" i="1" lang="en-IN" sz="2960" u="none" strike="noStrike">
                <a:solidFill>
                  <a:srgbClr val="00B050"/>
                </a:solidFill>
              </a:rPr>
              <a:t>B</a:t>
            </a:r>
            <a:endParaRPr sz="2960">
              <a:latin typeface="Calibri"/>
              <a:ea typeface="Calibri"/>
              <a:cs typeface="Calibri"/>
              <a:sym typeface="Calibri"/>
            </a:endParaRPr>
          </a:p>
          <a:p>
            <a:pPr indent="-40639" lvl="0" marL="228600" rtl="0" algn="l">
              <a:lnSpc>
                <a:spcPct val="80000"/>
              </a:lnSpc>
              <a:spcBef>
                <a:spcPts val="1000"/>
              </a:spcBef>
              <a:spcAft>
                <a:spcPts val="0"/>
              </a:spcAft>
              <a:buClr>
                <a:schemeClr val="dk1"/>
              </a:buClr>
              <a:buSzPts val="2960"/>
              <a:buNone/>
            </a:pPr>
            <a:r>
              <a:t/>
            </a:r>
            <a:endParaRPr sz="296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Opening</a:t>
            </a:r>
            <a:endParaRPr/>
          </a:p>
        </p:txBody>
      </p:sp>
      <p:pic>
        <p:nvPicPr>
          <p:cNvPr id="226" name="Google Shape;226;p35"/>
          <p:cNvPicPr preferRelativeResize="0"/>
          <p:nvPr>
            <p:ph idx="1" type="body"/>
          </p:nvPr>
        </p:nvPicPr>
        <p:blipFill rotWithShape="1">
          <a:blip r:embed="rId3">
            <a:alphaModFix/>
          </a:blip>
          <a:srcRect b="0" l="0" r="0" t="0"/>
          <a:stretch/>
        </p:blipFill>
        <p:spPr>
          <a:xfrm>
            <a:off x="3023118" y="1527045"/>
            <a:ext cx="7401021" cy="5004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Opening</a:t>
            </a:r>
            <a:endParaRPr/>
          </a:p>
        </p:txBody>
      </p:sp>
      <p:pic>
        <p:nvPicPr>
          <p:cNvPr id="232" name="Google Shape;232;p36"/>
          <p:cNvPicPr preferRelativeResize="0"/>
          <p:nvPr>
            <p:ph idx="1" type="body"/>
          </p:nvPr>
        </p:nvPicPr>
        <p:blipFill rotWithShape="1">
          <a:blip r:embed="rId3">
            <a:alphaModFix/>
          </a:blip>
          <a:srcRect b="0" l="0" r="0" t="0"/>
          <a:stretch/>
        </p:blipFill>
        <p:spPr>
          <a:xfrm>
            <a:off x="3144415" y="1204515"/>
            <a:ext cx="7089579" cy="3807940"/>
          </a:xfrm>
          <a:prstGeom prst="rect">
            <a:avLst/>
          </a:prstGeom>
          <a:noFill/>
          <a:ln>
            <a:noFill/>
          </a:ln>
        </p:spPr>
      </p:pic>
      <p:pic>
        <p:nvPicPr>
          <p:cNvPr id="233" name="Google Shape;233;p36"/>
          <p:cNvPicPr preferRelativeResize="0"/>
          <p:nvPr/>
        </p:nvPicPr>
        <p:blipFill rotWithShape="1">
          <a:blip r:embed="rId4">
            <a:alphaModFix/>
          </a:blip>
          <a:srcRect b="0" l="0" r="0" t="0"/>
          <a:stretch/>
        </p:blipFill>
        <p:spPr>
          <a:xfrm>
            <a:off x="2043403" y="4805484"/>
            <a:ext cx="5728997" cy="19684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Closing</a:t>
            </a:r>
            <a:endParaRPr/>
          </a:p>
        </p:txBody>
      </p:sp>
      <p:pic>
        <p:nvPicPr>
          <p:cNvPr id="239" name="Google Shape;239;p37"/>
          <p:cNvPicPr preferRelativeResize="0"/>
          <p:nvPr>
            <p:ph idx="1" type="body"/>
          </p:nvPr>
        </p:nvPicPr>
        <p:blipFill rotWithShape="1">
          <a:blip r:embed="rId3">
            <a:alphaModFix/>
          </a:blip>
          <a:srcRect b="0" l="0" r="0" t="0"/>
          <a:stretch/>
        </p:blipFill>
        <p:spPr>
          <a:xfrm>
            <a:off x="2602123" y="1527045"/>
            <a:ext cx="6653845" cy="40251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Closing </a:t>
            </a:r>
            <a:endParaRPr/>
          </a:p>
        </p:txBody>
      </p:sp>
      <p:pic>
        <p:nvPicPr>
          <p:cNvPr id="245" name="Google Shape;245;p38"/>
          <p:cNvPicPr preferRelativeResize="0"/>
          <p:nvPr>
            <p:ph idx="1" type="body"/>
          </p:nvPr>
        </p:nvPicPr>
        <p:blipFill rotWithShape="1">
          <a:blip r:embed="rId3">
            <a:alphaModFix/>
          </a:blip>
          <a:srcRect b="0" l="0" r="0" t="0"/>
          <a:stretch/>
        </p:blipFill>
        <p:spPr>
          <a:xfrm>
            <a:off x="1329037" y="1825625"/>
            <a:ext cx="9533925" cy="43513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10000"/>
              </a:buClr>
              <a:buSzPts val="4800"/>
              <a:buFont typeface="Calibri"/>
              <a:buNone/>
            </a:pPr>
            <a:r>
              <a:rPr b="0" i="0" lang="en-IN" sz="4800" u="none" strike="noStrike">
                <a:solidFill>
                  <a:srgbClr val="C10000"/>
                </a:solidFill>
                <a:latin typeface="Calibri"/>
                <a:ea typeface="Calibri"/>
                <a:cs typeface="Calibri"/>
                <a:sym typeface="Calibri"/>
              </a:rPr>
              <a:t>Properties</a:t>
            </a:r>
            <a:endParaRPr>
              <a:latin typeface="Calibri"/>
              <a:ea typeface="Calibri"/>
              <a:cs typeface="Calibri"/>
              <a:sym typeface="Calibri"/>
            </a:endParaRPr>
          </a:p>
        </p:txBody>
      </p:sp>
      <p:pic>
        <p:nvPicPr>
          <p:cNvPr id="251" name="Google Shape;251;p39"/>
          <p:cNvPicPr preferRelativeResize="0"/>
          <p:nvPr>
            <p:ph idx="1" type="body"/>
          </p:nvPr>
        </p:nvPicPr>
        <p:blipFill rotWithShape="1">
          <a:blip r:embed="rId3">
            <a:alphaModFix/>
          </a:blip>
          <a:srcRect b="0" l="0" r="0" t="0"/>
          <a:stretch/>
        </p:blipFill>
        <p:spPr>
          <a:xfrm>
            <a:off x="838200" y="1384597"/>
            <a:ext cx="9878008" cy="53080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31710" y="293429"/>
            <a:ext cx="335124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IN" sz="2800"/>
              <a:t>Opening and Closing </a:t>
            </a:r>
            <a:endParaRPr/>
          </a:p>
        </p:txBody>
      </p:sp>
      <p:pic>
        <p:nvPicPr>
          <p:cNvPr id="257" name="Google Shape;257;p40"/>
          <p:cNvPicPr preferRelativeResize="0"/>
          <p:nvPr>
            <p:ph idx="1" type="body"/>
          </p:nvPr>
        </p:nvPicPr>
        <p:blipFill rotWithShape="1">
          <a:blip r:embed="rId3">
            <a:alphaModFix/>
          </a:blip>
          <a:srcRect b="0" l="0" r="0" t="0"/>
          <a:stretch/>
        </p:blipFill>
        <p:spPr>
          <a:xfrm>
            <a:off x="3658380" y="246874"/>
            <a:ext cx="7463710" cy="62100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Properties of Morphological operations</a:t>
            </a:r>
            <a:endParaRPr/>
          </a:p>
        </p:txBody>
      </p:sp>
      <p:pic>
        <p:nvPicPr>
          <p:cNvPr id="263" name="Google Shape;263;p41"/>
          <p:cNvPicPr preferRelativeResize="0"/>
          <p:nvPr/>
        </p:nvPicPr>
        <p:blipFill rotWithShape="1">
          <a:blip r:embed="rId3">
            <a:alphaModFix/>
          </a:blip>
          <a:srcRect b="0" l="0" r="0" t="0"/>
          <a:stretch/>
        </p:blipFill>
        <p:spPr>
          <a:xfrm>
            <a:off x="467000" y="1690825"/>
            <a:ext cx="11499899" cy="4210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10000"/>
              </a:buClr>
              <a:buSzPts val="4400"/>
              <a:buFont typeface="Calibri"/>
              <a:buNone/>
            </a:pPr>
            <a:r>
              <a:rPr b="0" i="0" lang="en-IN" u="none" strike="noStrike">
                <a:solidFill>
                  <a:srgbClr val="C10000"/>
                </a:solidFill>
                <a:latin typeface="Calibri"/>
                <a:ea typeface="Calibri"/>
                <a:cs typeface="Calibri"/>
                <a:sym typeface="Calibri"/>
              </a:rPr>
              <a:t>Mathematic Morphology</a:t>
            </a:r>
            <a:endParaRPr sz="8800">
              <a:latin typeface="Calibri"/>
              <a:ea typeface="Calibri"/>
              <a:cs typeface="Calibri"/>
              <a:sym typeface="Calibri"/>
            </a:endParaRPr>
          </a:p>
        </p:txBody>
      </p:sp>
      <p:sp>
        <p:nvSpPr>
          <p:cNvPr id="97" name="Google Shape;97;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b="0" i="0" lang="en-IN" sz="3200" u="none" strike="noStrike"/>
              <a:t>It is a tool used to extract image components that are useful in the representation and description of region shape, such as-</a:t>
            </a:r>
            <a:endParaRPr/>
          </a:p>
          <a:p>
            <a:pPr indent="-228600" lvl="1" marL="685800" rtl="0" algn="l">
              <a:lnSpc>
                <a:spcPct val="90000"/>
              </a:lnSpc>
              <a:spcBef>
                <a:spcPts val="500"/>
              </a:spcBef>
              <a:spcAft>
                <a:spcPts val="0"/>
              </a:spcAft>
              <a:buClr>
                <a:srgbClr val="000000"/>
              </a:buClr>
              <a:buSzPts val="2800"/>
              <a:buChar char="•"/>
            </a:pPr>
            <a:r>
              <a:rPr b="0" i="0" lang="en-IN" sz="2800" u="none" strike="noStrike">
                <a:solidFill>
                  <a:srgbClr val="000000"/>
                </a:solidFill>
              </a:rPr>
              <a:t>boundaries extraction </a:t>
            </a:r>
            <a:endParaRPr/>
          </a:p>
          <a:p>
            <a:pPr indent="-228600" lvl="1" marL="685800" rtl="0" algn="l">
              <a:lnSpc>
                <a:spcPct val="90000"/>
              </a:lnSpc>
              <a:spcBef>
                <a:spcPts val="500"/>
              </a:spcBef>
              <a:spcAft>
                <a:spcPts val="0"/>
              </a:spcAft>
              <a:buClr>
                <a:srgbClr val="000000"/>
              </a:buClr>
              <a:buSzPts val="2800"/>
              <a:buChar char="•"/>
            </a:pPr>
            <a:r>
              <a:rPr b="0" i="0" lang="en-IN" sz="2800" u="none" strike="noStrike">
                <a:solidFill>
                  <a:srgbClr val="000000"/>
                </a:solidFill>
              </a:rPr>
              <a:t>Skeletons</a:t>
            </a:r>
            <a:endParaRPr/>
          </a:p>
          <a:p>
            <a:pPr indent="-228600" lvl="1" marL="685800" rtl="0" algn="l">
              <a:lnSpc>
                <a:spcPct val="90000"/>
              </a:lnSpc>
              <a:spcBef>
                <a:spcPts val="500"/>
              </a:spcBef>
              <a:spcAft>
                <a:spcPts val="0"/>
              </a:spcAft>
              <a:buClr>
                <a:srgbClr val="000000"/>
              </a:buClr>
              <a:buSzPts val="2800"/>
              <a:buChar char="•"/>
            </a:pPr>
            <a:r>
              <a:rPr b="0" i="0" lang="en-IN" sz="2800" u="none" strike="noStrike">
                <a:solidFill>
                  <a:srgbClr val="000000"/>
                </a:solidFill>
              </a:rPr>
              <a:t>Convex  hull</a:t>
            </a:r>
            <a:endParaRPr/>
          </a:p>
          <a:p>
            <a:pPr indent="-228600" lvl="1" marL="685800" rtl="0" algn="l">
              <a:lnSpc>
                <a:spcPct val="90000"/>
              </a:lnSpc>
              <a:spcBef>
                <a:spcPts val="500"/>
              </a:spcBef>
              <a:spcAft>
                <a:spcPts val="0"/>
              </a:spcAft>
              <a:buClr>
                <a:srgbClr val="000000"/>
              </a:buClr>
              <a:buSzPts val="2800"/>
              <a:buChar char="•"/>
            </a:pPr>
            <a:r>
              <a:rPr b="0" i="0" lang="en-IN" sz="2800" u="none" strike="noStrike">
                <a:solidFill>
                  <a:srgbClr val="000000"/>
                </a:solidFill>
              </a:rPr>
              <a:t>Morphological filtering</a:t>
            </a:r>
            <a:endParaRPr/>
          </a:p>
          <a:p>
            <a:pPr indent="-228600" lvl="1" marL="685800" rtl="0" algn="l">
              <a:lnSpc>
                <a:spcPct val="90000"/>
              </a:lnSpc>
              <a:spcBef>
                <a:spcPts val="500"/>
              </a:spcBef>
              <a:spcAft>
                <a:spcPts val="0"/>
              </a:spcAft>
              <a:buClr>
                <a:srgbClr val="000000"/>
              </a:buClr>
              <a:buSzPts val="2800"/>
              <a:buChar char="•"/>
            </a:pPr>
            <a:r>
              <a:rPr b="0" i="0" lang="en-IN" sz="2800" u="none" strike="noStrike">
                <a:solidFill>
                  <a:srgbClr val="000000"/>
                </a:solidFill>
              </a:rPr>
              <a:t>Thinning</a:t>
            </a:r>
            <a:endParaRPr/>
          </a:p>
          <a:p>
            <a:pPr indent="-228600" lvl="1" marL="685800" rtl="0" algn="l">
              <a:lnSpc>
                <a:spcPct val="90000"/>
              </a:lnSpc>
              <a:spcBef>
                <a:spcPts val="500"/>
              </a:spcBef>
              <a:spcAft>
                <a:spcPts val="0"/>
              </a:spcAft>
              <a:buClr>
                <a:srgbClr val="000000"/>
              </a:buClr>
              <a:buSzPts val="2800"/>
              <a:buChar char="•"/>
            </a:pPr>
            <a:r>
              <a:rPr b="0" i="0" lang="en-IN" sz="2800" u="none" strike="noStrike">
                <a:solidFill>
                  <a:srgbClr val="000000"/>
                </a:solidFill>
              </a:rPr>
              <a:t>Pruning </a:t>
            </a:r>
            <a:endParaRPr sz="4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IN"/>
              <a:t>Properties of Morphological operations</a:t>
            </a:r>
            <a:endParaRPr/>
          </a:p>
          <a:p>
            <a:pPr indent="0" lvl="0" marL="0" rtl="0" algn="l">
              <a:lnSpc>
                <a:spcPct val="90000"/>
              </a:lnSpc>
              <a:spcBef>
                <a:spcPts val="0"/>
              </a:spcBef>
              <a:spcAft>
                <a:spcPts val="0"/>
              </a:spcAft>
              <a:buSzPts val="1800"/>
              <a:buNone/>
            </a:pPr>
            <a:r>
              <a:t/>
            </a:r>
            <a:endParaRPr/>
          </a:p>
        </p:txBody>
      </p:sp>
      <p:sp>
        <p:nvSpPr>
          <p:cNvPr id="269" name="Google Shape;269;p42"/>
          <p:cNvSpPr txBox="1"/>
          <p:nvPr>
            <p:ph idx="1" type="body"/>
          </p:nvPr>
        </p:nvSpPr>
        <p:spPr>
          <a:xfrm>
            <a:off x="649425" y="4278375"/>
            <a:ext cx="10515600" cy="145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IN"/>
              <a:t>Erosion is anti-expansive, i.e the no of one’s present in the output eroded image is less as compared to the original image. </a:t>
            </a:r>
            <a:endParaRPr/>
          </a:p>
          <a:p>
            <a:pPr indent="0" lvl="0" marL="0" rtl="0" algn="l">
              <a:lnSpc>
                <a:spcPct val="90000"/>
              </a:lnSpc>
              <a:spcBef>
                <a:spcPts val="1000"/>
              </a:spcBef>
              <a:spcAft>
                <a:spcPts val="0"/>
              </a:spcAft>
              <a:buSzPts val="1800"/>
              <a:buNone/>
            </a:pPr>
            <a:r>
              <a:rPr lang="en-IN"/>
              <a:t>Dilation is expansive.</a:t>
            </a:r>
            <a:endParaRPr/>
          </a:p>
        </p:txBody>
      </p:sp>
      <p:pic>
        <p:nvPicPr>
          <p:cNvPr id="270" name="Google Shape;270;p42"/>
          <p:cNvPicPr preferRelativeResize="0"/>
          <p:nvPr/>
        </p:nvPicPr>
        <p:blipFill rotWithShape="1">
          <a:blip r:embed="rId3">
            <a:alphaModFix/>
          </a:blip>
          <a:srcRect b="0" l="0" r="0" t="0"/>
          <a:stretch/>
        </p:blipFill>
        <p:spPr>
          <a:xfrm>
            <a:off x="914400" y="1386025"/>
            <a:ext cx="9517300" cy="2542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1253450" y="3273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Properties of Morphological operations</a:t>
            </a:r>
            <a:endParaRPr/>
          </a:p>
        </p:txBody>
      </p:sp>
      <p:pic>
        <p:nvPicPr>
          <p:cNvPr id="276" name="Google Shape;276;p43"/>
          <p:cNvPicPr preferRelativeResize="0"/>
          <p:nvPr/>
        </p:nvPicPr>
        <p:blipFill rotWithShape="1">
          <a:blip r:embed="rId3">
            <a:alphaModFix/>
          </a:blip>
          <a:srcRect b="0" l="0" r="0" t="0"/>
          <a:stretch/>
        </p:blipFill>
        <p:spPr>
          <a:xfrm>
            <a:off x="2725725" y="1258950"/>
            <a:ext cx="9241176" cy="3371725"/>
          </a:xfrm>
          <a:prstGeom prst="rect">
            <a:avLst/>
          </a:prstGeom>
          <a:noFill/>
          <a:ln>
            <a:noFill/>
          </a:ln>
        </p:spPr>
      </p:pic>
      <p:pic>
        <p:nvPicPr>
          <p:cNvPr id="277" name="Google Shape;277;p43"/>
          <p:cNvPicPr preferRelativeResize="0"/>
          <p:nvPr/>
        </p:nvPicPr>
        <p:blipFill rotWithShape="1">
          <a:blip r:embed="rId4">
            <a:alphaModFix/>
          </a:blip>
          <a:srcRect b="0" l="0" r="0" t="0"/>
          <a:stretch/>
        </p:blipFill>
        <p:spPr>
          <a:xfrm>
            <a:off x="152400" y="2901250"/>
            <a:ext cx="5422075" cy="3804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636850" y="276825"/>
            <a:ext cx="10515600" cy="744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5454"/>
              <a:buNone/>
            </a:pPr>
            <a:r>
              <a:t/>
            </a:r>
            <a:endParaRPr/>
          </a:p>
          <a:p>
            <a:pPr indent="0" lvl="0" marL="0" rtl="0" algn="l">
              <a:lnSpc>
                <a:spcPct val="90000"/>
              </a:lnSpc>
              <a:spcBef>
                <a:spcPts val="0"/>
              </a:spcBef>
              <a:spcAft>
                <a:spcPts val="0"/>
              </a:spcAft>
              <a:buClr>
                <a:schemeClr val="dk1"/>
              </a:buClr>
              <a:buSzPts val="990"/>
              <a:buFont typeface="Arial"/>
              <a:buNone/>
            </a:pPr>
            <a:r>
              <a:rPr lang="en-IN"/>
              <a:t>Properties of Morphological operations</a:t>
            </a:r>
            <a:endParaRPr/>
          </a:p>
          <a:p>
            <a:pPr indent="0" lvl="0" marL="0" rtl="0" algn="l">
              <a:lnSpc>
                <a:spcPct val="90000"/>
              </a:lnSpc>
              <a:spcBef>
                <a:spcPts val="0"/>
              </a:spcBef>
              <a:spcAft>
                <a:spcPts val="0"/>
              </a:spcAft>
              <a:buSzPct val="45454"/>
              <a:buNone/>
            </a:pPr>
            <a:r>
              <a:t/>
            </a:r>
            <a:endParaRPr/>
          </a:p>
        </p:txBody>
      </p:sp>
      <p:pic>
        <p:nvPicPr>
          <p:cNvPr id="283" name="Google Shape;283;p44"/>
          <p:cNvPicPr preferRelativeResize="0"/>
          <p:nvPr/>
        </p:nvPicPr>
        <p:blipFill rotWithShape="1">
          <a:blip r:embed="rId3">
            <a:alphaModFix/>
          </a:blip>
          <a:srcRect b="0" l="0" r="0" t="0"/>
          <a:stretch/>
        </p:blipFill>
        <p:spPr>
          <a:xfrm>
            <a:off x="569075" y="1020750"/>
            <a:ext cx="10515601" cy="5271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IN"/>
              <a:t>Properties of Morphological operations</a:t>
            </a:r>
            <a:endParaRPr/>
          </a:p>
          <a:p>
            <a:pPr indent="0" lvl="0" marL="0" rtl="0" algn="l">
              <a:lnSpc>
                <a:spcPct val="90000"/>
              </a:lnSpc>
              <a:spcBef>
                <a:spcPts val="0"/>
              </a:spcBef>
              <a:spcAft>
                <a:spcPts val="0"/>
              </a:spcAft>
              <a:buSzPts val="1800"/>
              <a:buNone/>
            </a:pPr>
            <a:r>
              <a:t/>
            </a:r>
            <a:endParaRPr/>
          </a:p>
        </p:txBody>
      </p:sp>
      <p:pic>
        <p:nvPicPr>
          <p:cNvPr id="289" name="Google Shape;289;p45"/>
          <p:cNvPicPr preferRelativeResize="0"/>
          <p:nvPr/>
        </p:nvPicPr>
        <p:blipFill rotWithShape="1">
          <a:blip r:embed="rId3">
            <a:alphaModFix/>
          </a:blip>
          <a:srcRect b="0" l="0" r="0" t="0"/>
          <a:stretch/>
        </p:blipFill>
        <p:spPr>
          <a:xfrm>
            <a:off x="152400" y="1843225"/>
            <a:ext cx="11531900" cy="2913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6"/>
          <p:cNvSpPr txBox="1"/>
          <p:nvPr>
            <p:ph type="title"/>
          </p:nvPr>
        </p:nvSpPr>
        <p:spPr>
          <a:xfrm>
            <a:off x="838200" y="365126"/>
            <a:ext cx="10515600" cy="9598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0" i="0" lang="en-IN" sz="4000" u="none" strike="noStrike">
                <a:latin typeface="Calibri"/>
                <a:ea typeface="Calibri"/>
                <a:cs typeface="Calibri"/>
                <a:sym typeface="Calibri"/>
              </a:rPr>
              <a:t>Hit-or-Miss Transformation</a:t>
            </a:r>
            <a:endParaRPr sz="8000"/>
          </a:p>
        </p:txBody>
      </p:sp>
      <p:sp>
        <p:nvSpPr>
          <p:cNvPr id="295" name="Google Shape;295;p46"/>
          <p:cNvSpPr txBox="1"/>
          <p:nvPr>
            <p:ph idx="1" type="body"/>
          </p:nvPr>
        </p:nvSpPr>
        <p:spPr>
          <a:xfrm>
            <a:off x="838200" y="1548882"/>
            <a:ext cx="10515600" cy="4628081"/>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3600"/>
              <a:buChar char="•"/>
            </a:pPr>
            <a:r>
              <a:rPr b="0" i="0" lang="en-IN" sz="3600" u="none" strike="noStrike">
                <a:latin typeface="Calibri"/>
                <a:ea typeface="Calibri"/>
                <a:cs typeface="Calibri"/>
                <a:sym typeface="Calibri"/>
              </a:rPr>
              <a:t>The hit-or-miss transform is a general binary morphological operation that can be used to look for particular patterns of foreground and background pixels in an image.</a:t>
            </a:r>
            <a:endParaRPr/>
          </a:p>
          <a:p>
            <a:pPr indent="-228600" lvl="0" marL="228600" rtl="0" algn="l">
              <a:lnSpc>
                <a:spcPct val="80000"/>
              </a:lnSpc>
              <a:spcBef>
                <a:spcPts val="1000"/>
              </a:spcBef>
              <a:spcAft>
                <a:spcPts val="0"/>
              </a:spcAft>
              <a:buClr>
                <a:schemeClr val="dk1"/>
              </a:buClr>
              <a:buSzPts val="3600"/>
              <a:buChar char="•"/>
            </a:pPr>
            <a:r>
              <a:rPr b="0" i="0" lang="en-IN" sz="3600" u="none" strike="noStrike">
                <a:latin typeface="Calibri"/>
                <a:ea typeface="Calibri"/>
                <a:cs typeface="Calibri"/>
                <a:sym typeface="Calibri"/>
              </a:rPr>
              <a:t>The hit-and-miss transform is a basic tool </a:t>
            </a:r>
            <a:r>
              <a:rPr lang="en-IN" sz="3600"/>
              <a:t>to </a:t>
            </a:r>
            <a:r>
              <a:rPr b="0" i="0" lang="en-IN" sz="3600" u="none" strike="noStrike">
                <a:latin typeface="Calibri"/>
                <a:ea typeface="Calibri"/>
                <a:cs typeface="Calibri"/>
                <a:sym typeface="Calibri"/>
              </a:rPr>
              <a:t>detect</a:t>
            </a:r>
            <a:r>
              <a:rPr lang="en-IN" sz="3600"/>
              <a:t> or locate </a:t>
            </a:r>
            <a:r>
              <a:rPr b="0" i="0" lang="en-IN" sz="3600" u="none" strike="noStrike">
                <a:latin typeface="Calibri"/>
                <a:ea typeface="Calibri"/>
                <a:cs typeface="Calibri"/>
                <a:sym typeface="Calibri"/>
              </a:rPr>
              <a:t>an object of given size or shape</a:t>
            </a:r>
            <a:r>
              <a:rPr lang="en-IN" sz="3600"/>
              <a:t> in an image</a:t>
            </a:r>
            <a:r>
              <a:rPr b="0" i="0" lang="en-IN" sz="3600" u="none" strike="noStrike">
                <a:latin typeface="Calibri"/>
                <a:ea typeface="Calibri"/>
                <a:cs typeface="Calibri"/>
                <a:sym typeface="Calibri"/>
              </a:rPr>
              <a:t>.</a:t>
            </a:r>
            <a:endParaRPr/>
          </a:p>
          <a:p>
            <a:pPr indent="-228600" lvl="0" marL="228600" rtl="0" algn="l">
              <a:lnSpc>
                <a:spcPct val="80000"/>
              </a:lnSpc>
              <a:spcBef>
                <a:spcPts val="1000"/>
              </a:spcBef>
              <a:spcAft>
                <a:spcPts val="0"/>
              </a:spcAft>
              <a:buClr>
                <a:schemeClr val="dk1"/>
              </a:buClr>
              <a:buSzPts val="3600"/>
              <a:buChar char="•"/>
            </a:pPr>
            <a:r>
              <a:rPr b="0" i="0" lang="en-IN" sz="3600" u="none" strike="noStrike">
                <a:latin typeface="Calibri"/>
                <a:ea typeface="Calibri"/>
                <a:cs typeface="Calibri"/>
                <a:sym typeface="Calibri"/>
              </a:rPr>
              <a:t>Concept: To detect a shape:</a:t>
            </a:r>
            <a:endParaRPr/>
          </a:p>
          <a:p>
            <a:pPr indent="-228600" lvl="1" marL="685800" rtl="0" algn="l">
              <a:lnSpc>
                <a:spcPct val="80000"/>
              </a:lnSpc>
              <a:spcBef>
                <a:spcPts val="500"/>
              </a:spcBef>
              <a:spcAft>
                <a:spcPts val="0"/>
              </a:spcAft>
              <a:buClr>
                <a:schemeClr val="dk1"/>
              </a:buClr>
              <a:buSzPts val="3600"/>
              <a:buChar char="•"/>
            </a:pPr>
            <a:r>
              <a:rPr b="0" i="0" lang="en-IN" sz="3600" u="none" strike="noStrike">
                <a:latin typeface="Calibri"/>
                <a:ea typeface="Calibri"/>
                <a:cs typeface="Calibri"/>
                <a:sym typeface="Calibri"/>
              </a:rPr>
              <a:t>Hit object </a:t>
            </a:r>
            <a:endParaRPr/>
          </a:p>
          <a:p>
            <a:pPr indent="-228600" lvl="1" marL="685800" rtl="0" algn="l">
              <a:lnSpc>
                <a:spcPct val="80000"/>
              </a:lnSpc>
              <a:spcBef>
                <a:spcPts val="500"/>
              </a:spcBef>
              <a:spcAft>
                <a:spcPts val="0"/>
              </a:spcAft>
              <a:buClr>
                <a:schemeClr val="dk1"/>
              </a:buClr>
              <a:buSzPts val="3600"/>
              <a:buChar char="•"/>
            </a:pPr>
            <a:r>
              <a:rPr b="0" i="0" lang="en-IN" sz="3600" u="none" strike="noStrike">
                <a:latin typeface="Calibri"/>
                <a:ea typeface="Calibri"/>
                <a:cs typeface="Calibri"/>
                <a:sym typeface="Calibri"/>
              </a:rPr>
              <a:t>Miss background</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838200" y="365125"/>
            <a:ext cx="10515600" cy="83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IN" sz="4000"/>
              <a:t>Hit-or-Miss Transformation</a:t>
            </a:r>
            <a:endParaRPr/>
          </a:p>
        </p:txBody>
      </p:sp>
      <p:sp>
        <p:nvSpPr>
          <p:cNvPr id="301" name="Google Shape;301;p47"/>
          <p:cNvSpPr txBox="1"/>
          <p:nvPr>
            <p:ph idx="1" type="body"/>
          </p:nvPr>
        </p:nvSpPr>
        <p:spPr>
          <a:xfrm>
            <a:off x="838200" y="1451425"/>
            <a:ext cx="10942200" cy="5152500"/>
          </a:xfrm>
          <a:prstGeom prst="rect">
            <a:avLst/>
          </a:prstGeom>
          <a:noFill/>
          <a:ln cap="flat" cmpd="sng" w="9525">
            <a:solidFill>
              <a:srgbClr val="00FF00"/>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3200"/>
              <a:buChar char="•"/>
            </a:pPr>
            <a:r>
              <a:rPr i="0" lang="en-IN" sz="3200">
                <a:solidFill>
                  <a:srgbClr val="000000"/>
                </a:solidFill>
              </a:rPr>
              <a:t>The </a:t>
            </a:r>
            <a:r>
              <a:rPr b="1" i="0" lang="en-IN" sz="3200">
                <a:solidFill>
                  <a:srgbClr val="000000"/>
                </a:solidFill>
              </a:rPr>
              <a:t>hit and miss transform </a:t>
            </a:r>
            <a:r>
              <a:rPr i="0" lang="en-IN" sz="3200">
                <a:solidFill>
                  <a:srgbClr val="000000"/>
                </a:solidFill>
              </a:rPr>
              <a:t>allows to derive information on how objects in a binary image are related to their surroundings.</a:t>
            </a:r>
            <a:endParaRPr sz="3200"/>
          </a:p>
          <a:p>
            <a:pPr indent="-228600" lvl="0" marL="228600" rtl="0" algn="l">
              <a:lnSpc>
                <a:spcPct val="90000"/>
              </a:lnSpc>
              <a:spcBef>
                <a:spcPts val="1000"/>
              </a:spcBef>
              <a:spcAft>
                <a:spcPts val="0"/>
              </a:spcAft>
              <a:buClr>
                <a:srgbClr val="000000"/>
              </a:buClr>
              <a:buSzPts val="3200"/>
              <a:buFont typeface="Calibri"/>
              <a:buChar char="•"/>
            </a:pPr>
            <a:r>
              <a:rPr i="0" lang="en-IN" sz="3200">
                <a:solidFill>
                  <a:srgbClr val="000000"/>
                </a:solidFill>
              </a:rPr>
              <a:t>The operation requires a matched pair of structuring elements, {</a:t>
            </a:r>
            <a:r>
              <a:rPr i="1" lang="en-IN" sz="3200">
                <a:solidFill>
                  <a:srgbClr val="000000"/>
                </a:solidFill>
              </a:rPr>
              <a:t>B</a:t>
            </a:r>
            <a:r>
              <a:rPr baseline="-25000" i="0" lang="en-IN" sz="3200">
                <a:solidFill>
                  <a:srgbClr val="000000"/>
                </a:solidFill>
              </a:rPr>
              <a:t>1</a:t>
            </a:r>
            <a:r>
              <a:rPr i="0" lang="en-IN" sz="3200">
                <a:solidFill>
                  <a:srgbClr val="000000"/>
                </a:solidFill>
              </a:rPr>
              <a:t>, </a:t>
            </a:r>
            <a:r>
              <a:rPr i="1" lang="en-IN" sz="3200">
                <a:solidFill>
                  <a:srgbClr val="000000"/>
                </a:solidFill>
              </a:rPr>
              <a:t>B</a:t>
            </a:r>
            <a:r>
              <a:rPr baseline="-25000" i="0" lang="en-IN" sz="3200">
                <a:solidFill>
                  <a:srgbClr val="000000"/>
                </a:solidFill>
              </a:rPr>
              <a:t>2</a:t>
            </a:r>
            <a:r>
              <a:rPr i="0" lang="en-IN" sz="3200">
                <a:solidFill>
                  <a:srgbClr val="000000"/>
                </a:solidFill>
              </a:rPr>
              <a:t>}, that probe the inside and outside, respectively, of objects in the image:</a:t>
            </a:r>
            <a:endParaRPr i="0" sz="3200">
              <a:solidFill>
                <a:srgbClr val="000000"/>
              </a:solidFill>
            </a:endParaRPr>
          </a:p>
          <a:p>
            <a:pPr indent="-190500" lvl="0" marL="228600" rtl="0" algn="l">
              <a:lnSpc>
                <a:spcPct val="90000"/>
              </a:lnSpc>
              <a:spcBef>
                <a:spcPts val="1000"/>
              </a:spcBef>
              <a:spcAft>
                <a:spcPts val="0"/>
              </a:spcAft>
              <a:buClr>
                <a:srgbClr val="000000"/>
              </a:buClr>
              <a:buSzPts val="2200"/>
              <a:buFont typeface="Calibri"/>
              <a:buChar char="•"/>
            </a:pPr>
            <a:r>
              <a:rPr lang="en-IN" sz="3200">
                <a:solidFill>
                  <a:srgbClr val="000000"/>
                </a:solidFill>
              </a:rPr>
              <a:t>composite SE: object part (</a:t>
            </a:r>
            <a:r>
              <a:rPr i="1" lang="en-IN" sz="3200"/>
              <a:t>B</a:t>
            </a:r>
            <a:r>
              <a:rPr baseline="-25000" lang="en-IN" sz="3200"/>
              <a:t>1</a:t>
            </a:r>
            <a:r>
              <a:rPr lang="en-IN" sz="3200">
                <a:solidFill>
                  <a:srgbClr val="000000"/>
                </a:solidFill>
              </a:rPr>
              <a:t>) and background part (</a:t>
            </a:r>
            <a:r>
              <a:rPr i="1" lang="en-IN" sz="3200"/>
              <a:t>B</a:t>
            </a:r>
            <a:r>
              <a:rPr baseline="-25000" lang="en-IN" sz="3200"/>
              <a:t>2</a:t>
            </a:r>
            <a:r>
              <a:rPr lang="en-IN" sz="3200">
                <a:solidFill>
                  <a:srgbClr val="000000"/>
                </a:solidFill>
              </a:rPr>
              <a:t>)</a:t>
            </a:r>
            <a:endParaRPr sz="3200">
              <a:solidFill>
                <a:srgbClr val="000000"/>
              </a:solidFill>
            </a:endParaRPr>
          </a:p>
          <a:p>
            <a:pPr indent="-228600" lvl="0" marL="228600" rtl="0" algn="l">
              <a:lnSpc>
                <a:spcPct val="90000"/>
              </a:lnSpc>
              <a:spcBef>
                <a:spcPts val="1000"/>
              </a:spcBef>
              <a:spcAft>
                <a:spcPts val="0"/>
              </a:spcAft>
              <a:buClr>
                <a:srgbClr val="000000"/>
              </a:buClr>
              <a:buSzPts val="3200"/>
              <a:buChar char="•"/>
            </a:pPr>
            <a:r>
              <a:rPr lang="en-IN" sz="3200">
                <a:solidFill>
                  <a:srgbClr val="000000"/>
                </a:solidFill>
              </a:rPr>
              <a:t>the reason for using structuring element </a:t>
            </a:r>
            <a:r>
              <a:rPr i="1" lang="en-IN" sz="3200"/>
              <a:t>B</a:t>
            </a:r>
            <a:r>
              <a:rPr baseline="-25000" lang="en-IN" sz="3200"/>
              <a:t>1 </a:t>
            </a:r>
            <a:r>
              <a:rPr lang="en-IN" sz="3200"/>
              <a:t>associated with object and </a:t>
            </a:r>
            <a:r>
              <a:rPr i="1" lang="en-IN" sz="3200"/>
              <a:t>B</a:t>
            </a:r>
            <a:r>
              <a:rPr baseline="-25000" lang="en-IN" sz="3200"/>
              <a:t>2 </a:t>
            </a:r>
            <a:r>
              <a:rPr lang="en-IN" sz="3200"/>
              <a:t>associated with the background is based on the assumed definition that two or more objects are distinct only if they form disjoint sets</a:t>
            </a:r>
            <a:endParaRPr sz="3200">
              <a:solidFill>
                <a:srgbClr val="000000"/>
              </a:solidFill>
            </a:endParaRPr>
          </a:p>
          <a:p>
            <a:pPr indent="0" lvl="0" marL="228600" rtl="0" algn="l">
              <a:lnSpc>
                <a:spcPct val="90000"/>
              </a:lnSpc>
              <a:spcBef>
                <a:spcPts val="1000"/>
              </a:spcBef>
              <a:spcAft>
                <a:spcPts val="0"/>
              </a:spcAft>
              <a:buSzPts val="1800"/>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pic>
        <p:nvPicPr>
          <p:cNvPr id="307" name="Google Shape;307;p48"/>
          <p:cNvPicPr preferRelativeResize="0"/>
          <p:nvPr/>
        </p:nvPicPr>
        <p:blipFill rotWithShape="1">
          <a:blip r:embed="rId3">
            <a:alphaModFix/>
          </a:blip>
          <a:srcRect b="0" l="0" r="0" t="0"/>
          <a:stretch/>
        </p:blipFill>
        <p:spPr>
          <a:xfrm>
            <a:off x="838200" y="525525"/>
            <a:ext cx="10515600" cy="5638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838200" y="365125"/>
            <a:ext cx="3411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IN" sz="4000"/>
              <a:t>Hit-or-Miss Transformation</a:t>
            </a:r>
            <a:endParaRPr/>
          </a:p>
        </p:txBody>
      </p:sp>
      <p:pic>
        <p:nvPicPr>
          <p:cNvPr id="313" name="Google Shape;313;p49"/>
          <p:cNvPicPr preferRelativeResize="0"/>
          <p:nvPr/>
        </p:nvPicPr>
        <p:blipFill rotWithShape="1">
          <a:blip r:embed="rId3">
            <a:alphaModFix/>
          </a:blip>
          <a:srcRect b="0" l="0" r="0" t="0"/>
          <a:stretch/>
        </p:blipFill>
        <p:spPr>
          <a:xfrm>
            <a:off x="5142575" y="166300"/>
            <a:ext cx="3411599" cy="5653683"/>
          </a:xfrm>
          <a:prstGeom prst="rect">
            <a:avLst/>
          </a:prstGeom>
          <a:noFill/>
          <a:ln>
            <a:noFill/>
          </a:ln>
        </p:spPr>
      </p:pic>
      <p:pic>
        <p:nvPicPr>
          <p:cNvPr id="314" name="Google Shape;314;p49"/>
          <p:cNvPicPr preferRelativeResize="0"/>
          <p:nvPr/>
        </p:nvPicPr>
        <p:blipFill rotWithShape="1">
          <a:blip r:embed="rId4">
            <a:alphaModFix/>
          </a:blip>
          <a:srcRect b="0" l="0" r="0" t="0"/>
          <a:stretch/>
        </p:blipFill>
        <p:spPr>
          <a:xfrm>
            <a:off x="9268525" y="453600"/>
            <a:ext cx="1902150" cy="5668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6877275" y="496500"/>
            <a:ext cx="5097600" cy="73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3700"/>
              <a:t>Hit and Miss - Example 1</a:t>
            </a:r>
            <a:endParaRPr sz="3700"/>
          </a:p>
        </p:txBody>
      </p:sp>
      <p:pic>
        <p:nvPicPr>
          <p:cNvPr id="320" name="Google Shape;320;p50"/>
          <p:cNvPicPr preferRelativeResize="0"/>
          <p:nvPr/>
        </p:nvPicPr>
        <p:blipFill rotWithShape="1">
          <a:blip r:embed="rId3">
            <a:alphaModFix/>
          </a:blip>
          <a:srcRect b="0" l="0" r="0" t="0"/>
          <a:stretch/>
        </p:blipFill>
        <p:spPr>
          <a:xfrm>
            <a:off x="396400" y="210325"/>
            <a:ext cx="6034175" cy="5548925"/>
          </a:xfrm>
          <a:prstGeom prst="rect">
            <a:avLst/>
          </a:prstGeom>
          <a:noFill/>
          <a:ln>
            <a:noFill/>
          </a:ln>
        </p:spPr>
      </p:pic>
      <p:pic>
        <p:nvPicPr>
          <p:cNvPr id="321" name="Google Shape;321;p50"/>
          <p:cNvPicPr preferRelativeResize="0"/>
          <p:nvPr/>
        </p:nvPicPr>
        <p:blipFill rotWithShape="1">
          <a:blip r:embed="rId4">
            <a:alphaModFix/>
          </a:blip>
          <a:srcRect b="0" l="0" r="0" t="0"/>
          <a:stretch/>
        </p:blipFill>
        <p:spPr>
          <a:xfrm>
            <a:off x="6721375" y="2708138"/>
            <a:ext cx="4701600" cy="305111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838200" y="365125"/>
            <a:ext cx="8009700" cy="94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3700"/>
              <a:t>Hit and Miss - Example 1</a:t>
            </a:r>
            <a:endParaRPr/>
          </a:p>
        </p:txBody>
      </p:sp>
      <p:pic>
        <p:nvPicPr>
          <p:cNvPr id="327" name="Google Shape;327;p51"/>
          <p:cNvPicPr preferRelativeResize="0"/>
          <p:nvPr/>
        </p:nvPicPr>
        <p:blipFill rotWithShape="1">
          <a:blip r:embed="rId3">
            <a:alphaModFix/>
          </a:blip>
          <a:srcRect b="0" l="0" r="0" t="0"/>
          <a:stretch/>
        </p:blipFill>
        <p:spPr>
          <a:xfrm>
            <a:off x="838200" y="1557500"/>
            <a:ext cx="9696450" cy="466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1231641" y="308772"/>
            <a:ext cx="4601547" cy="6274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3339A"/>
              </a:buClr>
              <a:buSzPts val="3959"/>
              <a:buFont typeface="Calibri"/>
              <a:buNone/>
            </a:pPr>
            <a:r>
              <a:rPr b="0" i="0" lang="en-IN" sz="3959" u="none" strike="noStrike">
                <a:solidFill>
                  <a:srgbClr val="33339A"/>
                </a:solidFill>
                <a:latin typeface="Calibri"/>
                <a:ea typeface="Calibri"/>
                <a:cs typeface="Calibri"/>
                <a:sym typeface="Calibri"/>
              </a:rPr>
              <a:t>Basic Set Operations </a:t>
            </a:r>
            <a:endParaRPr sz="7919">
              <a:latin typeface="Calibri"/>
              <a:ea typeface="Calibri"/>
              <a:cs typeface="Calibri"/>
              <a:sym typeface="Calibri"/>
            </a:endParaRPr>
          </a:p>
        </p:txBody>
      </p:sp>
      <p:pic>
        <p:nvPicPr>
          <p:cNvPr id="103" name="Google Shape;103;p16"/>
          <p:cNvPicPr preferRelativeResize="0"/>
          <p:nvPr>
            <p:ph idx="1" type="body"/>
          </p:nvPr>
        </p:nvPicPr>
        <p:blipFill rotWithShape="1">
          <a:blip r:embed="rId3">
            <a:alphaModFix/>
          </a:blip>
          <a:srcRect b="0" l="0" r="0" t="0"/>
          <a:stretch/>
        </p:blipFill>
        <p:spPr>
          <a:xfrm>
            <a:off x="1231641" y="875108"/>
            <a:ext cx="10122159" cy="5735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3700"/>
              <a:t>Hit and Miss - Example 1</a:t>
            </a:r>
            <a:endParaRPr/>
          </a:p>
        </p:txBody>
      </p:sp>
      <p:pic>
        <p:nvPicPr>
          <p:cNvPr id="333" name="Google Shape;333;p52"/>
          <p:cNvPicPr preferRelativeResize="0"/>
          <p:nvPr/>
        </p:nvPicPr>
        <p:blipFill rotWithShape="1">
          <a:blip r:embed="rId3">
            <a:alphaModFix/>
          </a:blip>
          <a:srcRect b="0" l="0" r="0" t="0"/>
          <a:stretch/>
        </p:blipFill>
        <p:spPr>
          <a:xfrm>
            <a:off x="1345475" y="1825625"/>
            <a:ext cx="8979947" cy="43512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3700"/>
              <a:t>Hit and Miss - Example 1</a:t>
            </a:r>
            <a:endParaRPr/>
          </a:p>
        </p:txBody>
      </p:sp>
      <p:pic>
        <p:nvPicPr>
          <p:cNvPr id="339" name="Google Shape;339;p53"/>
          <p:cNvPicPr preferRelativeResize="0"/>
          <p:nvPr/>
        </p:nvPicPr>
        <p:blipFill rotWithShape="1">
          <a:blip r:embed="rId3">
            <a:alphaModFix/>
          </a:blip>
          <a:srcRect b="0" l="0" r="0" t="0"/>
          <a:stretch/>
        </p:blipFill>
        <p:spPr>
          <a:xfrm>
            <a:off x="1103738" y="2067650"/>
            <a:ext cx="9248775" cy="386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4"/>
          <p:cNvSpPr txBox="1"/>
          <p:nvPr>
            <p:ph type="title"/>
          </p:nvPr>
        </p:nvSpPr>
        <p:spPr>
          <a:xfrm>
            <a:off x="838200" y="2863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3700"/>
              <a:t>Hit and Miss - Example 1</a:t>
            </a:r>
            <a:endParaRPr/>
          </a:p>
        </p:txBody>
      </p:sp>
      <p:pic>
        <p:nvPicPr>
          <p:cNvPr id="345" name="Google Shape;345;p54"/>
          <p:cNvPicPr preferRelativeResize="0"/>
          <p:nvPr/>
        </p:nvPicPr>
        <p:blipFill rotWithShape="1">
          <a:blip r:embed="rId3">
            <a:alphaModFix/>
          </a:blip>
          <a:srcRect b="0" l="0" r="0" t="0"/>
          <a:stretch/>
        </p:blipFill>
        <p:spPr>
          <a:xfrm>
            <a:off x="1597575" y="1612000"/>
            <a:ext cx="9505950" cy="4629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ph type="title"/>
          </p:nvPr>
        </p:nvSpPr>
        <p:spPr>
          <a:xfrm>
            <a:off x="838200" y="365125"/>
            <a:ext cx="10515600" cy="76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t/>
            </a:r>
            <a:endParaRPr sz="3700"/>
          </a:p>
          <a:p>
            <a:pPr indent="0" lvl="0" marL="0" rtl="0" algn="l">
              <a:lnSpc>
                <a:spcPct val="90000"/>
              </a:lnSpc>
              <a:spcBef>
                <a:spcPts val="0"/>
              </a:spcBef>
              <a:spcAft>
                <a:spcPts val="0"/>
              </a:spcAft>
              <a:buClr>
                <a:schemeClr val="dk1"/>
              </a:buClr>
              <a:buSzPts val="1100"/>
              <a:buFont typeface="Arial"/>
              <a:buNone/>
            </a:pPr>
            <a:r>
              <a:rPr lang="en-IN" sz="3700"/>
              <a:t>Hit and Miss - Example 1</a:t>
            </a:r>
            <a:endParaRPr/>
          </a:p>
          <a:p>
            <a:pPr indent="0" lvl="0" marL="0" rtl="0" algn="l">
              <a:lnSpc>
                <a:spcPct val="90000"/>
              </a:lnSpc>
              <a:spcBef>
                <a:spcPts val="0"/>
              </a:spcBef>
              <a:spcAft>
                <a:spcPts val="0"/>
              </a:spcAft>
              <a:buSzPts val="1800"/>
              <a:buNone/>
            </a:pPr>
            <a:r>
              <a:t/>
            </a:r>
            <a:endParaRPr/>
          </a:p>
        </p:txBody>
      </p:sp>
      <p:pic>
        <p:nvPicPr>
          <p:cNvPr id="351" name="Google Shape;351;p55"/>
          <p:cNvPicPr preferRelativeResize="0"/>
          <p:nvPr/>
        </p:nvPicPr>
        <p:blipFill rotWithShape="1">
          <a:blip r:embed="rId3">
            <a:alphaModFix/>
          </a:blip>
          <a:srcRect b="0" l="0" r="0" t="0"/>
          <a:stretch/>
        </p:blipFill>
        <p:spPr>
          <a:xfrm>
            <a:off x="1609725" y="1129825"/>
            <a:ext cx="9744075" cy="4857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838200" y="365125"/>
            <a:ext cx="10515600" cy="659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3700"/>
              <a:t>Hit and Miss - Example 1</a:t>
            </a:r>
            <a:endParaRPr/>
          </a:p>
        </p:txBody>
      </p:sp>
      <p:pic>
        <p:nvPicPr>
          <p:cNvPr id="357" name="Google Shape;357;p56"/>
          <p:cNvPicPr preferRelativeResize="0"/>
          <p:nvPr/>
        </p:nvPicPr>
        <p:blipFill rotWithShape="1">
          <a:blip r:embed="rId3">
            <a:alphaModFix/>
          </a:blip>
          <a:srcRect b="0" l="0" r="0" t="0"/>
          <a:stretch/>
        </p:blipFill>
        <p:spPr>
          <a:xfrm>
            <a:off x="1781525" y="1387425"/>
            <a:ext cx="9696450" cy="4772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3700"/>
              <a:t>Hit and Miss - Example 1</a:t>
            </a:r>
            <a:endParaRPr/>
          </a:p>
        </p:txBody>
      </p:sp>
      <p:pic>
        <p:nvPicPr>
          <p:cNvPr id="363" name="Google Shape;363;p57"/>
          <p:cNvPicPr preferRelativeResize="0"/>
          <p:nvPr/>
        </p:nvPicPr>
        <p:blipFill rotWithShape="1">
          <a:blip r:embed="rId3">
            <a:alphaModFix/>
          </a:blip>
          <a:srcRect b="0" l="0" r="0" t="0"/>
          <a:stretch/>
        </p:blipFill>
        <p:spPr>
          <a:xfrm>
            <a:off x="1912875" y="1895800"/>
            <a:ext cx="9591675" cy="4686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8"/>
          <p:cNvSpPr txBox="1"/>
          <p:nvPr>
            <p:ph type="title"/>
          </p:nvPr>
        </p:nvSpPr>
        <p:spPr>
          <a:xfrm>
            <a:off x="838200" y="365125"/>
            <a:ext cx="10515600" cy="84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t/>
            </a:r>
            <a:endParaRPr sz="3700"/>
          </a:p>
          <a:p>
            <a:pPr indent="0" lvl="0" marL="0" rtl="0" algn="l">
              <a:lnSpc>
                <a:spcPct val="90000"/>
              </a:lnSpc>
              <a:spcBef>
                <a:spcPts val="0"/>
              </a:spcBef>
              <a:spcAft>
                <a:spcPts val="0"/>
              </a:spcAft>
              <a:buClr>
                <a:schemeClr val="dk1"/>
              </a:buClr>
              <a:buSzPts val="1100"/>
              <a:buFont typeface="Arial"/>
              <a:buNone/>
            </a:pPr>
            <a:r>
              <a:rPr b="1" lang="en-IN" sz="4800">
                <a:solidFill>
                  <a:srgbClr val="FFFFFF"/>
                </a:solidFill>
                <a:highlight>
                  <a:srgbClr val="000000"/>
                </a:highlight>
              </a:rPr>
              <a:t>Hit and Miss - Example 1</a:t>
            </a:r>
            <a:endParaRPr b="1" sz="5500">
              <a:solidFill>
                <a:srgbClr val="FFFFFF"/>
              </a:solidFill>
              <a:highlight>
                <a:srgbClr val="000000"/>
              </a:highlight>
            </a:endParaRPr>
          </a:p>
          <a:p>
            <a:pPr indent="0" lvl="0" marL="0" rtl="0" algn="l">
              <a:lnSpc>
                <a:spcPct val="90000"/>
              </a:lnSpc>
              <a:spcBef>
                <a:spcPts val="0"/>
              </a:spcBef>
              <a:spcAft>
                <a:spcPts val="0"/>
              </a:spcAft>
              <a:buSzPts val="1800"/>
              <a:buNone/>
            </a:pPr>
            <a:r>
              <a:t/>
            </a:r>
            <a:endParaRPr/>
          </a:p>
        </p:txBody>
      </p:sp>
      <p:pic>
        <p:nvPicPr>
          <p:cNvPr id="369" name="Google Shape;369;p58"/>
          <p:cNvPicPr preferRelativeResize="0"/>
          <p:nvPr/>
        </p:nvPicPr>
        <p:blipFill rotWithShape="1">
          <a:blip r:embed="rId3">
            <a:alphaModFix/>
          </a:blip>
          <a:srcRect b="0" l="0" r="0" t="0"/>
          <a:stretch/>
        </p:blipFill>
        <p:spPr>
          <a:xfrm>
            <a:off x="1133475" y="1208725"/>
            <a:ext cx="9925050" cy="4905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9"/>
          <p:cNvSpPr txBox="1"/>
          <p:nvPr>
            <p:ph type="title"/>
          </p:nvPr>
        </p:nvSpPr>
        <p:spPr>
          <a:xfrm>
            <a:off x="838200" y="365125"/>
            <a:ext cx="10515600" cy="94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3700"/>
              <a:t>Hit and Miss - Example 1</a:t>
            </a:r>
            <a:endParaRPr/>
          </a:p>
        </p:txBody>
      </p:sp>
      <p:pic>
        <p:nvPicPr>
          <p:cNvPr id="375" name="Google Shape;375;p59"/>
          <p:cNvPicPr preferRelativeResize="0"/>
          <p:nvPr/>
        </p:nvPicPr>
        <p:blipFill rotWithShape="1">
          <a:blip r:embed="rId3">
            <a:alphaModFix/>
          </a:blip>
          <a:srcRect b="0" l="0" r="0" t="0"/>
          <a:stretch/>
        </p:blipFill>
        <p:spPr>
          <a:xfrm>
            <a:off x="2280750" y="1886550"/>
            <a:ext cx="8258175" cy="3886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0"/>
          <p:cNvSpPr txBox="1"/>
          <p:nvPr>
            <p:ph type="title"/>
          </p:nvPr>
        </p:nvSpPr>
        <p:spPr>
          <a:xfrm>
            <a:off x="838200" y="365125"/>
            <a:ext cx="30978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3700"/>
              <a:t>Hit and Miss - Example 2</a:t>
            </a:r>
            <a:endParaRPr/>
          </a:p>
        </p:txBody>
      </p:sp>
      <p:pic>
        <p:nvPicPr>
          <p:cNvPr id="381" name="Google Shape;381;p60"/>
          <p:cNvPicPr preferRelativeResize="0"/>
          <p:nvPr/>
        </p:nvPicPr>
        <p:blipFill rotWithShape="1">
          <a:blip r:embed="rId3">
            <a:alphaModFix/>
          </a:blip>
          <a:srcRect b="0" l="0" r="0" t="0"/>
          <a:stretch/>
        </p:blipFill>
        <p:spPr>
          <a:xfrm>
            <a:off x="4803225" y="365125"/>
            <a:ext cx="6646050" cy="6252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ph type="title"/>
          </p:nvPr>
        </p:nvSpPr>
        <p:spPr>
          <a:xfrm>
            <a:off x="838200" y="365125"/>
            <a:ext cx="31224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3700"/>
              <a:t>Hit and Miss - Example 2</a:t>
            </a:r>
            <a:endParaRPr/>
          </a:p>
        </p:txBody>
      </p:sp>
      <p:pic>
        <p:nvPicPr>
          <p:cNvPr id="387" name="Google Shape;387;p61"/>
          <p:cNvPicPr preferRelativeResize="0"/>
          <p:nvPr/>
        </p:nvPicPr>
        <p:blipFill rotWithShape="1">
          <a:blip r:embed="rId3">
            <a:alphaModFix/>
          </a:blip>
          <a:srcRect b="0" l="0" r="0" t="0"/>
          <a:stretch/>
        </p:blipFill>
        <p:spPr>
          <a:xfrm>
            <a:off x="1639275" y="2460450"/>
            <a:ext cx="7970675" cy="3852825"/>
          </a:xfrm>
          <a:prstGeom prst="rect">
            <a:avLst/>
          </a:prstGeom>
          <a:noFill/>
          <a:ln>
            <a:noFill/>
          </a:ln>
        </p:spPr>
      </p:pic>
      <p:pic>
        <p:nvPicPr>
          <p:cNvPr id="388" name="Google Shape;388;p61"/>
          <p:cNvPicPr preferRelativeResize="0"/>
          <p:nvPr/>
        </p:nvPicPr>
        <p:blipFill rotWithShape="1">
          <a:blip r:embed="rId4">
            <a:alphaModFix/>
          </a:blip>
          <a:srcRect b="0" l="0" r="0" t="0"/>
          <a:stretch/>
        </p:blipFill>
        <p:spPr>
          <a:xfrm>
            <a:off x="4433075" y="574500"/>
            <a:ext cx="7372350" cy="188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3339A"/>
              </a:buClr>
              <a:buSzPts val="4400"/>
              <a:buFont typeface="Calibri"/>
              <a:buNone/>
            </a:pPr>
            <a:r>
              <a:rPr b="0" i="0" lang="en-IN" u="none" strike="noStrike">
                <a:solidFill>
                  <a:srgbClr val="33339A"/>
                </a:solidFill>
                <a:latin typeface="Calibri"/>
                <a:ea typeface="Calibri"/>
                <a:cs typeface="Calibri"/>
                <a:sym typeface="Calibri"/>
              </a:rPr>
              <a:t>Basic Set Theory </a:t>
            </a:r>
            <a:endParaRPr/>
          </a:p>
        </p:txBody>
      </p:sp>
      <p:pic>
        <p:nvPicPr>
          <p:cNvPr id="109" name="Google Shape;109;p17"/>
          <p:cNvPicPr preferRelativeResize="0"/>
          <p:nvPr>
            <p:ph idx="1" type="body"/>
          </p:nvPr>
        </p:nvPicPr>
        <p:blipFill rotWithShape="1">
          <a:blip r:embed="rId3">
            <a:alphaModFix/>
          </a:blip>
          <a:srcRect b="0" l="0" r="0" t="0"/>
          <a:stretch/>
        </p:blipFill>
        <p:spPr>
          <a:xfrm>
            <a:off x="1973250" y="1825625"/>
            <a:ext cx="8245499" cy="43513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3700"/>
              <a:t>Hit and Miss  Hit &amp; Miss- Example 2</a:t>
            </a:r>
            <a:endParaRPr/>
          </a:p>
        </p:txBody>
      </p:sp>
      <p:pic>
        <p:nvPicPr>
          <p:cNvPr id="394" name="Google Shape;394;p62"/>
          <p:cNvPicPr preferRelativeResize="0"/>
          <p:nvPr/>
        </p:nvPicPr>
        <p:blipFill rotWithShape="1">
          <a:blip r:embed="rId3">
            <a:alphaModFix/>
          </a:blip>
          <a:srcRect b="0" l="0" r="0" t="0"/>
          <a:stretch/>
        </p:blipFill>
        <p:spPr>
          <a:xfrm>
            <a:off x="1609725" y="1843225"/>
            <a:ext cx="9744075" cy="4667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3"/>
          <p:cNvSpPr txBox="1"/>
          <p:nvPr>
            <p:ph type="title"/>
          </p:nvPr>
        </p:nvSpPr>
        <p:spPr>
          <a:xfrm>
            <a:off x="628000" y="2600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3700"/>
              <a:t>Hit and Miss - Example 2</a:t>
            </a:r>
            <a:endParaRPr/>
          </a:p>
        </p:txBody>
      </p:sp>
      <p:pic>
        <p:nvPicPr>
          <p:cNvPr id="400" name="Google Shape;400;p63"/>
          <p:cNvPicPr preferRelativeResize="0"/>
          <p:nvPr/>
        </p:nvPicPr>
        <p:blipFill rotWithShape="1">
          <a:blip r:embed="rId3">
            <a:alphaModFix/>
          </a:blip>
          <a:srcRect b="0" l="0" r="0" t="0"/>
          <a:stretch/>
        </p:blipFill>
        <p:spPr>
          <a:xfrm>
            <a:off x="1233475" y="1585713"/>
            <a:ext cx="9725025" cy="4695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4"/>
          <p:cNvSpPr txBox="1"/>
          <p:nvPr>
            <p:ph type="title"/>
          </p:nvPr>
        </p:nvSpPr>
        <p:spPr>
          <a:xfrm>
            <a:off x="733075" y="95050"/>
            <a:ext cx="5093100" cy="88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3400"/>
              <a:t>Hit and Miss - Example 2</a:t>
            </a:r>
            <a:endParaRPr sz="4100"/>
          </a:p>
        </p:txBody>
      </p:sp>
      <p:sp>
        <p:nvSpPr>
          <p:cNvPr id="406" name="Google Shape;406;p64"/>
          <p:cNvSpPr txBox="1"/>
          <p:nvPr>
            <p:ph idx="1" type="body"/>
          </p:nvPr>
        </p:nvSpPr>
        <p:spPr>
          <a:xfrm>
            <a:off x="733075" y="1009450"/>
            <a:ext cx="3963300" cy="1055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IN"/>
              <a:t>Step-2 Define background W and find (W-X)</a:t>
            </a:r>
            <a:endParaRPr/>
          </a:p>
        </p:txBody>
      </p:sp>
      <p:pic>
        <p:nvPicPr>
          <p:cNvPr id="407" name="Google Shape;407;p64"/>
          <p:cNvPicPr preferRelativeResize="0"/>
          <p:nvPr/>
        </p:nvPicPr>
        <p:blipFill rotWithShape="1">
          <a:blip r:embed="rId3">
            <a:alphaModFix/>
          </a:blip>
          <a:srcRect b="0" l="0" r="0" t="0"/>
          <a:stretch/>
        </p:blipFill>
        <p:spPr>
          <a:xfrm>
            <a:off x="5230688" y="1009438"/>
            <a:ext cx="5760800" cy="1906225"/>
          </a:xfrm>
          <a:prstGeom prst="rect">
            <a:avLst/>
          </a:prstGeom>
          <a:noFill/>
          <a:ln>
            <a:noFill/>
          </a:ln>
        </p:spPr>
      </p:pic>
      <p:pic>
        <p:nvPicPr>
          <p:cNvPr id="408" name="Google Shape;408;p64"/>
          <p:cNvPicPr preferRelativeResize="0"/>
          <p:nvPr/>
        </p:nvPicPr>
        <p:blipFill rotWithShape="1">
          <a:blip r:embed="rId4">
            <a:alphaModFix/>
          </a:blip>
          <a:srcRect b="0" l="0" r="0" t="0"/>
          <a:stretch/>
        </p:blipFill>
        <p:spPr>
          <a:xfrm>
            <a:off x="4696363" y="3746600"/>
            <a:ext cx="6829425" cy="1771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838200" y="365125"/>
            <a:ext cx="10515600" cy="105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3700"/>
              <a:t>Hit and Miss - Example 2</a:t>
            </a:r>
            <a:endParaRPr/>
          </a:p>
        </p:txBody>
      </p:sp>
      <p:pic>
        <p:nvPicPr>
          <p:cNvPr id="414" name="Google Shape;414;p65"/>
          <p:cNvPicPr preferRelativeResize="0"/>
          <p:nvPr/>
        </p:nvPicPr>
        <p:blipFill rotWithShape="1">
          <a:blip r:embed="rId3">
            <a:alphaModFix/>
          </a:blip>
          <a:srcRect b="0" l="0" r="0" t="0"/>
          <a:stretch/>
        </p:blipFill>
        <p:spPr>
          <a:xfrm>
            <a:off x="1171575" y="1690825"/>
            <a:ext cx="9848850" cy="4762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6"/>
          <p:cNvSpPr txBox="1"/>
          <p:nvPr>
            <p:ph type="title"/>
          </p:nvPr>
        </p:nvSpPr>
        <p:spPr>
          <a:xfrm>
            <a:off x="838200" y="365125"/>
            <a:ext cx="10515600" cy="1027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3700"/>
              <a:t>Hit and Miss - Example 2</a:t>
            </a:r>
            <a:endParaRPr/>
          </a:p>
        </p:txBody>
      </p:sp>
      <p:pic>
        <p:nvPicPr>
          <p:cNvPr id="420" name="Google Shape;420;p66"/>
          <p:cNvPicPr preferRelativeResize="0"/>
          <p:nvPr/>
        </p:nvPicPr>
        <p:blipFill rotWithShape="1">
          <a:blip r:embed="rId3">
            <a:alphaModFix/>
          </a:blip>
          <a:srcRect b="0" l="0" r="0" t="0"/>
          <a:stretch/>
        </p:blipFill>
        <p:spPr>
          <a:xfrm>
            <a:off x="1276350" y="1501625"/>
            <a:ext cx="9639300" cy="4800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7"/>
          <p:cNvSpPr txBox="1"/>
          <p:nvPr>
            <p:ph type="title"/>
          </p:nvPr>
        </p:nvSpPr>
        <p:spPr>
          <a:xfrm>
            <a:off x="838200" y="365125"/>
            <a:ext cx="10515600" cy="89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3700"/>
              <a:t>Hit and Miss - Example 2</a:t>
            </a:r>
            <a:endParaRPr/>
          </a:p>
        </p:txBody>
      </p:sp>
      <p:pic>
        <p:nvPicPr>
          <p:cNvPr id="426" name="Google Shape;426;p67"/>
          <p:cNvPicPr preferRelativeResize="0"/>
          <p:nvPr/>
        </p:nvPicPr>
        <p:blipFill rotWithShape="1">
          <a:blip r:embed="rId3">
            <a:alphaModFix/>
          </a:blip>
          <a:srcRect b="0" l="0" r="0" t="0"/>
          <a:stretch/>
        </p:blipFill>
        <p:spPr>
          <a:xfrm>
            <a:off x="1104900" y="1261225"/>
            <a:ext cx="9982200" cy="5048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8"/>
          <p:cNvSpPr txBox="1"/>
          <p:nvPr>
            <p:ph type="title"/>
          </p:nvPr>
        </p:nvSpPr>
        <p:spPr>
          <a:xfrm>
            <a:off x="838200" y="365125"/>
            <a:ext cx="10515600" cy="817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sz="3700"/>
              <a:t>Hit and Miss - Example 2</a:t>
            </a:r>
            <a:endParaRPr/>
          </a:p>
        </p:txBody>
      </p:sp>
      <p:pic>
        <p:nvPicPr>
          <p:cNvPr id="432" name="Google Shape;432;p68"/>
          <p:cNvPicPr preferRelativeResize="0"/>
          <p:nvPr/>
        </p:nvPicPr>
        <p:blipFill rotWithShape="1">
          <a:blip r:embed="rId3">
            <a:alphaModFix/>
          </a:blip>
          <a:srcRect b="0" l="0" r="0" t="0"/>
          <a:stretch/>
        </p:blipFill>
        <p:spPr>
          <a:xfrm>
            <a:off x="1466200" y="1470100"/>
            <a:ext cx="9643861" cy="4862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9"/>
          <p:cNvSpPr txBox="1"/>
          <p:nvPr>
            <p:ph type="title"/>
          </p:nvPr>
        </p:nvSpPr>
        <p:spPr>
          <a:xfrm>
            <a:off x="627975" y="3125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3700"/>
              <a:t>Hit and Miss - Example 2</a:t>
            </a:r>
            <a:endParaRPr/>
          </a:p>
          <a:p>
            <a:pPr indent="0" lvl="0" marL="0" rtl="0" algn="l">
              <a:lnSpc>
                <a:spcPct val="90000"/>
              </a:lnSpc>
              <a:spcBef>
                <a:spcPts val="0"/>
              </a:spcBef>
              <a:spcAft>
                <a:spcPts val="0"/>
              </a:spcAft>
              <a:buSzPts val="1800"/>
              <a:buNone/>
            </a:pPr>
            <a:r>
              <a:t/>
            </a:r>
            <a:endParaRPr/>
          </a:p>
        </p:txBody>
      </p:sp>
      <p:pic>
        <p:nvPicPr>
          <p:cNvPr id="438" name="Google Shape;438;p69"/>
          <p:cNvPicPr preferRelativeResize="0"/>
          <p:nvPr/>
        </p:nvPicPr>
        <p:blipFill rotWithShape="1">
          <a:blip r:embed="rId3">
            <a:alphaModFix/>
          </a:blip>
          <a:srcRect b="0" l="0" r="0" t="0"/>
          <a:stretch/>
        </p:blipFill>
        <p:spPr>
          <a:xfrm>
            <a:off x="1480463" y="2342475"/>
            <a:ext cx="8810625" cy="3514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0"/>
          <p:cNvSpPr txBox="1"/>
          <p:nvPr>
            <p:ph type="title"/>
          </p:nvPr>
        </p:nvSpPr>
        <p:spPr>
          <a:xfrm>
            <a:off x="568125" y="365125"/>
            <a:ext cx="1078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a:t>Some basic Morphological algorithms</a:t>
            </a:r>
            <a:endParaRPr/>
          </a:p>
        </p:txBody>
      </p:sp>
      <p:sp>
        <p:nvSpPr>
          <p:cNvPr id="444" name="Google Shape;444;p70"/>
          <p:cNvSpPr txBox="1"/>
          <p:nvPr>
            <p:ph idx="1" type="body"/>
          </p:nvPr>
        </p:nvSpPr>
        <p:spPr>
          <a:xfrm>
            <a:off x="838200" y="1825625"/>
            <a:ext cx="3394800" cy="1149900"/>
          </a:xfrm>
          <a:prstGeom prst="rect">
            <a:avLst/>
          </a:prstGeom>
          <a:noFill/>
          <a:ln>
            <a:noFill/>
          </a:ln>
        </p:spPr>
        <p:txBody>
          <a:bodyPr anchorCtr="0" anchor="t" bIns="45700" lIns="91425" spcFirstLastPara="1" rIns="91425" wrap="square" tIns="45700">
            <a:noAutofit/>
          </a:bodyPr>
          <a:lstStyle/>
          <a:p>
            <a:pPr indent="-444500" lvl="0" marL="457200" rtl="0" algn="l">
              <a:lnSpc>
                <a:spcPct val="90000"/>
              </a:lnSpc>
              <a:spcBef>
                <a:spcPts val="0"/>
              </a:spcBef>
              <a:spcAft>
                <a:spcPts val="0"/>
              </a:spcAft>
              <a:buSzPts val="3400"/>
              <a:buAutoNum type="arabicPeriod"/>
            </a:pPr>
            <a:r>
              <a:rPr lang="en-IN" sz="3400"/>
              <a:t>Boundary Extraction-</a:t>
            </a:r>
            <a:endParaRPr sz="3400"/>
          </a:p>
        </p:txBody>
      </p:sp>
      <p:pic>
        <p:nvPicPr>
          <p:cNvPr id="445" name="Google Shape;445;p70"/>
          <p:cNvPicPr preferRelativeResize="0"/>
          <p:nvPr/>
        </p:nvPicPr>
        <p:blipFill rotWithShape="1">
          <a:blip r:embed="rId3">
            <a:alphaModFix/>
          </a:blip>
          <a:srcRect b="0" l="0" r="0" t="0"/>
          <a:stretch/>
        </p:blipFill>
        <p:spPr>
          <a:xfrm>
            <a:off x="3435880" y="1690825"/>
            <a:ext cx="8211839" cy="41370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a:t>Boundary Extraction-</a:t>
            </a:r>
            <a:endParaRPr/>
          </a:p>
        </p:txBody>
      </p:sp>
      <p:pic>
        <p:nvPicPr>
          <p:cNvPr id="451" name="Google Shape;451;p71"/>
          <p:cNvPicPr preferRelativeResize="0"/>
          <p:nvPr/>
        </p:nvPicPr>
        <p:blipFill rotWithShape="1">
          <a:blip r:embed="rId3">
            <a:alphaModFix/>
          </a:blip>
          <a:srcRect b="0" l="0" r="0" t="0"/>
          <a:stretch/>
        </p:blipFill>
        <p:spPr>
          <a:xfrm>
            <a:off x="1718400" y="2286000"/>
            <a:ext cx="8590824" cy="375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838200" y="365126"/>
            <a:ext cx="10515600" cy="7825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10000"/>
              </a:buClr>
              <a:buSzPts val="4400"/>
              <a:buFont typeface="Calibri"/>
              <a:buNone/>
            </a:pPr>
            <a:r>
              <a:rPr b="0" i="0" lang="en-IN" u="none" strike="noStrike">
                <a:solidFill>
                  <a:srgbClr val="C10000"/>
                </a:solidFill>
                <a:latin typeface="Calibri"/>
                <a:ea typeface="Calibri"/>
                <a:cs typeface="Calibri"/>
                <a:sym typeface="Calibri"/>
              </a:rPr>
              <a:t>Reflection and Translation</a:t>
            </a:r>
            <a:endParaRPr sz="8800">
              <a:latin typeface="Calibri"/>
              <a:ea typeface="Calibri"/>
              <a:cs typeface="Calibri"/>
              <a:sym typeface="Calibri"/>
            </a:endParaRPr>
          </a:p>
        </p:txBody>
      </p:sp>
      <p:sp>
        <p:nvSpPr>
          <p:cNvPr id="115" name="Google Shape;115;p18"/>
          <p:cNvSpPr txBox="1"/>
          <p:nvPr>
            <p:ph idx="1" type="body"/>
          </p:nvPr>
        </p:nvSpPr>
        <p:spPr>
          <a:xfrm>
            <a:off x="838200" y="1343608"/>
            <a:ext cx="10769082" cy="5243804"/>
          </a:xfrm>
          <a:prstGeom prst="rect">
            <a:avLst/>
          </a:prstGeom>
          <a:blipFill rotWithShape="1">
            <a:blip r:embed="rId3">
              <a:alphaModFix/>
            </a:blip>
            <a:stretch>
              <a:fillRect b="0" l="-2090" r="0" t="-3593"/>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IN"/>
              <a:t> </a:t>
            </a:r>
            <a:endParaRPr/>
          </a:p>
        </p:txBody>
      </p:sp>
      <p:pic>
        <p:nvPicPr>
          <p:cNvPr id="116" name="Google Shape;116;p18"/>
          <p:cNvPicPr preferRelativeResize="0"/>
          <p:nvPr/>
        </p:nvPicPr>
        <p:blipFill rotWithShape="1">
          <a:blip r:embed="rId4">
            <a:alphaModFix/>
          </a:blip>
          <a:srcRect b="0" l="0" r="0" t="0"/>
          <a:stretch/>
        </p:blipFill>
        <p:spPr>
          <a:xfrm>
            <a:off x="2888845" y="4170832"/>
            <a:ext cx="7766360" cy="21180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2"/>
          <p:cNvSpPr txBox="1"/>
          <p:nvPr>
            <p:ph type="title"/>
          </p:nvPr>
        </p:nvSpPr>
        <p:spPr>
          <a:xfrm>
            <a:off x="838200" y="365125"/>
            <a:ext cx="10515600" cy="824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a:t>Matlab Code- Boundary extraction</a:t>
            </a:r>
            <a:endParaRPr/>
          </a:p>
        </p:txBody>
      </p:sp>
      <p:sp>
        <p:nvSpPr>
          <p:cNvPr id="457" name="Google Shape;457;p72"/>
          <p:cNvSpPr txBox="1"/>
          <p:nvPr>
            <p:ph idx="1" type="body"/>
          </p:nvPr>
        </p:nvSpPr>
        <p:spPr>
          <a:xfrm>
            <a:off x="838200" y="1388725"/>
            <a:ext cx="10515600" cy="5544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IN"/>
              <a:t>pkg load image;</a:t>
            </a:r>
            <a:endParaRPr/>
          </a:p>
          <a:p>
            <a:pPr indent="0" lvl="0" marL="0" rtl="0" algn="l">
              <a:lnSpc>
                <a:spcPct val="90000"/>
              </a:lnSpc>
              <a:spcBef>
                <a:spcPts val="1000"/>
              </a:spcBef>
              <a:spcAft>
                <a:spcPts val="0"/>
              </a:spcAft>
              <a:buClr>
                <a:schemeClr val="dk1"/>
              </a:buClr>
              <a:buSzPts val="1100"/>
              <a:buFont typeface="Arial"/>
              <a:buNone/>
            </a:pPr>
            <a:r>
              <a:rPr lang="en-IN"/>
              <a:t>#Read input image</a:t>
            </a:r>
            <a:endParaRPr/>
          </a:p>
          <a:p>
            <a:pPr indent="0" lvl="0" marL="0" rtl="0" algn="l">
              <a:lnSpc>
                <a:spcPct val="90000"/>
              </a:lnSpc>
              <a:spcBef>
                <a:spcPts val="1000"/>
              </a:spcBef>
              <a:spcAft>
                <a:spcPts val="0"/>
              </a:spcAft>
              <a:buClr>
                <a:schemeClr val="dk1"/>
              </a:buClr>
              <a:buSzPts val="1100"/>
              <a:buFont typeface="Arial"/>
              <a:buNone/>
            </a:pPr>
            <a:r>
              <a:rPr lang="en-IN"/>
              <a:t>org_im = imread(coins.png');</a:t>
            </a:r>
            <a:endParaRPr/>
          </a:p>
          <a:p>
            <a:pPr indent="0" lvl="0" marL="0" rtl="0" algn="l">
              <a:lnSpc>
                <a:spcPct val="90000"/>
              </a:lnSpc>
              <a:spcBef>
                <a:spcPts val="1000"/>
              </a:spcBef>
              <a:spcAft>
                <a:spcPts val="0"/>
              </a:spcAft>
              <a:buClr>
                <a:schemeClr val="dk1"/>
              </a:buClr>
              <a:buSzPts val="1100"/>
              <a:buFont typeface="Arial"/>
              <a:buNone/>
            </a:pPr>
            <a:r>
              <a:rPr lang="en-IN"/>
              <a:t>figure 1, imshow(org_im); title('Original Image');</a:t>
            </a:r>
            <a:endParaRPr/>
          </a:p>
          <a:p>
            <a:pPr indent="0" lvl="0" marL="0" rtl="0" algn="l">
              <a:lnSpc>
                <a:spcPct val="90000"/>
              </a:lnSpc>
              <a:spcBef>
                <a:spcPts val="1000"/>
              </a:spcBef>
              <a:spcAft>
                <a:spcPts val="0"/>
              </a:spcAft>
              <a:buClr>
                <a:schemeClr val="dk1"/>
              </a:buClr>
              <a:buSzPts val="1100"/>
              <a:buFont typeface="Arial"/>
              <a:buNone/>
            </a:pPr>
            <a:r>
              <a:rPr lang="en-IN"/>
              <a:t>#Convert RGB image to Binary Image and Displayed as Input Image</a:t>
            </a:r>
            <a:endParaRPr/>
          </a:p>
          <a:p>
            <a:pPr indent="0" lvl="0" marL="0" rtl="0" algn="l">
              <a:lnSpc>
                <a:spcPct val="90000"/>
              </a:lnSpc>
              <a:spcBef>
                <a:spcPts val="1000"/>
              </a:spcBef>
              <a:spcAft>
                <a:spcPts val="0"/>
              </a:spcAft>
              <a:buClr>
                <a:schemeClr val="dk1"/>
              </a:buClr>
              <a:buSzPts val="1100"/>
              <a:buFont typeface="Arial"/>
              <a:buNone/>
            </a:pPr>
            <a:r>
              <a:rPr lang="en-IN"/>
              <a:t>A=im2bw(org_im);</a:t>
            </a:r>
            <a:endParaRPr/>
          </a:p>
          <a:p>
            <a:pPr indent="0" lvl="0" marL="0" rtl="0" algn="l">
              <a:lnSpc>
                <a:spcPct val="90000"/>
              </a:lnSpc>
              <a:spcBef>
                <a:spcPts val="1000"/>
              </a:spcBef>
              <a:spcAft>
                <a:spcPts val="0"/>
              </a:spcAft>
              <a:buClr>
                <a:schemeClr val="dk1"/>
              </a:buClr>
              <a:buSzPts val="1100"/>
              <a:buFont typeface="Arial"/>
              <a:buNone/>
            </a:pPr>
            <a:r>
              <a:rPr lang="en-IN"/>
              <a:t>se=strel('disk',1,0);</a:t>
            </a:r>
            <a:endParaRPr/>
          </a:p>
          <a:p>
            <a:pPr indent="0" lvl="0" marL="0" rtl="0" algn="l">
              <a:lnSpc>
                <a:spcPct val="90000"/>
              </a:lnSpc>
              <a:spcBef>
                <a:spcPts val="1000"/>
              </a:spcBef>
              <a:spcAft>
                <a:spcPts val="0"/>
              </a:spcAft>
              <a:buClr>
                <a:schemeClr val="dk1"/>
              </a:buClr>
              <a:buSzPts val="1100"/>
              <a:buFont typeface="Arial"/>
              <a:buNone/>
            </a:pPr>
            <a:r>
              <a:rPr lang="en-IN"/>
              <a:t>F=imerode(A,se);</a:t>
            </a:r>
            <a:endParaRPr/>
          </a:p>
          <a:p>
            <a:pPr indent="0" lvl="0" marL="0" rtl="0" algn="l">
              <a:lnSpc>
                <a:spcPct val="90000"/>
              </a:lnSpc>
              <a:spcBef>
                <a:spcPts val="1000"/>
              </a:spcBef>
              <a:spcAft>
                <a:spcPts val="0"/>
              </a:spcAft>
              <a:buClr>
                <a:schemeClr val="dk1"/>
              </a:buClr>
              <a:buSzPts val="1100"/>
              <a:buFont typeface="Arial"/>
              <a:buNone/>
            </a:pPr>
            <a:r>
              <a:rPr lang="en-IN"/>
              <a:t>figure 2, imshow(F);title("eroded");</a:t>
            </a:r>
            <a:endParaRPr/>
          </a:p>
          <a:p>
            <a:pPr indent="0" lvl="0" marL="0" rtl="0" algn="l">
              <a:lnSpc>
                <a:spcPct val="90000"/>
              </a:lnSpc>
              <a:spcBef>
                <a:spcPts val="1000"/>
              </a:spcBef>
              <a:spcAft>
                <a:spcPts val="0"/>
              </a:spcAft>
              <a:buClr>
                <a:schemeClr val="dk1"/>
              </a:buClr>
              <a:buSzPts val="1100"/>
              <a:buFont typeface="Arial"/>
              <a:buNone/>
            </a:pPr>
            <a:r>
              <a:rPr lang="en-IN"/>
              <a:t>figure 3, imshow(A-F); title("boundary");</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a:t>Boundary extraction - Output</a:t>
            </a:r>
            <a:endParaRPr/>
          </a:p>
        </p:txBody>
      </p:sp>
      <p:pic>
        <p:nvPicPr>
          <p:cNvPr id="463" name="Google Shape;463;p73"/>
          <p:cNvPicPr preferRelativeResize="0"/>
          <p:nvPr/>
        </p:nvPicPr>
        <p:blipFill rotWithShape="1">
          <a:blip r:embed="rId3">
            <a:alphaModFix/>
          </a:blip>
          <a:srcRect b="0" l="0" r="0" t="0"/>
          <a:stretch/>
        </p:blipFill>
        <p:spPr>
          <a:xfrm>
            <a:off x="152400" y="1843225"/>
            <a:ext cx="11373550" cy="3655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838200" y="365125"/>
            <a:ext cx="10515600" cy="8478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10000"/>
              </a:buClr>
              <a:buSzPts val="4400"/>
              <a:buFont typeface="Calibri"/>
              <a:buNone/>
            </a:pPr>
            <a:r>
              <a:rPr b="0" i="0" lang="en-IN" u="none" strike="noStrike">
                <a:solidFill>
                  <a:srgbClr val="C10000"/>
                </a:solidFill>
                <a:latin typeface="Calibri"/>
                <a:ea typeface="Calibri"/>
                <a:cs typeface="Calibri"/>
                <a:sym typeface="Calibri"/>
              </a:rPr>
              <a:t>Reflection and Translation</a:t>
            </a:r>
            <a:endParaRPr/>
          </a:p>
        </p:txBody>
      </p:sp>
      <p:sp>
        <p:nvSpPr>
          <p:cNvPr id="122" name="Google Shape;122;p19"/>
          <p:cNvSpPr txBox="1"/>
          <p:nvPr>
            <p:ph idx="1" type="body"/>
          </p:nvPr>
        </p:nvSpPr>
        <p:spPr>
          <a:xfrm>
            <a:off x="838200" y="1474236"/>
            <a:ext cx="10515600" cy="53837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B050"/>
              </a:buClr>
              <a:buSzPts val="4400"/>
              <a:buChar char="•"/>
            </a:pPr>
            <a:r>
              <a:rPr b="0" i="0" lang="en-IN" sz="4400" u="none" strike="noStrike">
                <a:solidFill>
                  <a:srgbClr val="00B050"/>
                </a:solidFill>
                <a:latin typeface="Calibri"/>
                <a:ea typeface="Calibri"/>
                <a:cs typeface="Calibri"/>
                <a:sym typeface="Calibri"/>
              </a:rPr>
              <a:t>Translation – </a:t>
            </a:r>
            <a:r>
              <a:rPr b="0" i="0" lang="en-IN" u="none" strike="noStrike">
                <a:latin typeface="Calibri"/>
                <a:ea typeface="Calibri"/>
                <a:cs typeface="Calibri"/>
                <a:sym typeface="Calibri"/>
              </a:rPr>
              <a:t>the translation of set A by points z=(z</a:t>
            </a:r>
            <a:r>
              <a:rPr b="0" baseline="-25000" i="0" lang="en-IN" u="none" strike="noStrike">
                <a:latin typeface="Calibri"/>
                <a:ea typeface="Calibri"/>
                <a:cs typeface="Calibri"/>
                <a:sym typeface="Calibri"/>
              </a:rPr>
              <a:t>1</a:t>
            </a:r>
            <a:r>
              <a:rPr b="0" i="0" lang="en-IN" u="none" strike="noStrike">
                <a:latin typeface="Calibri"/>
                <a:ea typeface="Calibri"/>
                <a:cs typeface="Calibri"/>
                <a:sym typeface="Calibri"/>
              </a:rPr>
              <a:t>, z</a:t>
            </a:r>
            <a:r>
              <a:rPr b="0" baseline="-25000" i="0" lang="en-IN" u="none" strike="noStrike">
                <a:latin typeface="Calibri"/>
                <a:ea typeface="Calibri"/>
                <a:cs typeface="Calibri"/>
                <a:sym typeface="Calibri"/>
              </a:rPr>
              <a:t>2</a:t>
            </a:r>
            <a:r>
              <a:rPr b="0" i="0" lang="en-IN" u="none" strike="noStrike">
                <a:latin typeface="Calibri"/>
                <a:ea typeface="Calibri"/>
                <a:cs typeface="Calibri"/>
                <a:sym typeface="Calibri"/>
              </a:rPr>
              <a:t>), denoted by (A)</a:t>
            </a:r>
            <a:r>
              <a:rPr b="0" baseline="-25000" i="0" lang="en-IN" u="none" strike="noStrike">
                <a:latin typeface="Calibri"/>
                <a:ea typeface="Calibri"/>
                <a:cs typeface="Calibri"/>
                <a:sym typeface="Calibri"/>
              </a:rPr>
              <a:t>z </a:t>
            </a:r>
            <a:r>
              <a:rPr b="0" i="0" lang="en-IN" u="none" strike="noStrike">
                <a:latin typeface="Calibri"/>
                <a:ea typeface="Calibri"/>
                <a:cs typeface="Calibri"/>
                <a:sym typeface="Calibri"/>
              </a:rPr>
              <a:t>, is defined as-</a:t>
            </a:r>
            <a:endParaRPr b="0" i="0" u="none" strike="noStrike">
              <a:latin typeface="Calibri"/>
              <a:ea typeface="Calibri"/>
              <a:cs typeface="Calibri"/>
              <a:sym typeface="Calibri"/>
            </a:endParaRPr>
          </a:p>
          <a:p>
            <a:pPr indent="0" lvl="0" marL="0" rtl="0" algn="l">
              <a:lnSpc>
                <a:spcPct val="90000"/>
              </a:lnSpc>
              <a:spcBef>
                <a:spcPts val="1000"/>
              </a:spcBef>
              <a:spcAft>
                <a:spcPts val="0"/>
              </a:spcAft>
              <a:buClr>
                <a:schemeClr val="dk1"/>
              </a:buClr>
              <a:buSzPts val="1800"/>
              <a:buNone/>
            </a:pPr>
            <a:r>
              <a:rPr b="0" i="0" lang="en-IN" sz="1800" u="none" strike="noStrike">
                <a:latin typeface="Times New Roman"/>
                <a:ea typeface="Times New Roman"/>
                <a:cs typeface="Times New Roman"/>
                <a:sym typeface="Times New Roman"/>
              </a:rPr>
              <a:t>	</a:t>
            </a:r>
            <a:r>
              <a:rPr b="0" i="0" lang="en-IN" u="none" strike="noStrike">
                <a:solidFill>
                  <a:srgbClr val="FF0000"/>
                </a:solidFill>
              </a:rPr>
              <a:t>(</a:t>
            </a:r>
            <a:r>
              <a:rPr b="0" i="1" lang="en-IN" u="none" strike="noStrike">
                <a:solidFill>
                  <a:srgbClr val="FF0000"/>
                </a:solidFill>
              </a:rPr>
              <a:t>A</a:t>
            </a:r>
            <a:r>
              <a:rPr b="0" i="0" lang="en-IN" u="none" strike="noStrike">
                <a:solidFill>
                  <a:srgbClr val="FF0000"/>
                </a:solidFill>
              </a:rPr>
              <a:t>)</a:t>
            </a:r>
            <a:r>
              <a:rPr b="0" baseline="-25000" i="0" lang="en-IN" u="none" strike="noStrike">
                <a:solidFill>
                  <a:srgbClr val="FF0000"/>
                </a:solidFill>
              </a:rPr>
              <a:t>z</a:t>
            </a:r>
            <a:r>
              <a:rPr b="0" i="0" lang="en-IN" u="none" strike="noStrike">
                <a:solidFill>
                  <a:srgbClr val="FF0000"/>
                </a:solidFill>
              </a:rPr>
              <a:t> ={</a:t>
            </a:r>
            <a:r>
              <a:rPr b="0" i="1" lang="en-IN" u="none" strike="noStrike">
                <a:solidFill>
                  <a:srgbClr val="FF0000"/>
                </a:solidFill>
              </a:rPr>
              <a:t>c</a:t>
            </a:r>
            <a:r>
              <a:rPr b="0" i="0" lang="en-IN" u="none" strike="noStrike">
                <a:solidFill>
                  <a:srgbClr val="FF0000"/>
                </a:solidFill>
              </a:rPr>
              <a:t>|</a:t>
            </a:r>
            <a:r>
              <a:rPr b="0" i="1" lang="en-IN" u="none" strike="noStrike">
                <a:solidFill>
                  <a:srgbClr val="FF0000"/>
                </a:solidFill>
              </a:rPr>
              <a:t>c</a:t>
            </a:r>
            <a:r>
              <a:rPr lang="en-IN">
                <a:solidFill>
                  <a:srgbClr val="FF0000"/>
                </a:solidFill>
              </a:rPr>
              <a:t> =</a:t>
            </a:r>
            <a:r>
              <a:rPr b="0" i="1" lang="en-IN" u="none" strike="noStrike">
                <a:solidFill>
                  <a:srgbClr val="FF0000"/>
                </a:solidFill>
              </a:rPr>
              <a:t> a + z</a:t>
            </a:r>
            <a:r>
              <a:rPr b="0" i="0" lang="en-IN" u="none" strike="noStrike">
                <a:solidFill>
                  <a:srgbClr val="FF0000"/>
                </a:solidFill>
              </a:rPr>
              <a:t>,  </a:t>
            </a:r>
            <a:r>
              <a:rPr b="0" i="1" lang="en-IN" u="none" strike="noStrike">
                <a:solidFill>
                  <a:srgbClr val="FF0000"/>
                </a:solidFill>
              </a:rPr>
              <a:t>for a </a:t>
            </a:r>
            <a:r>
              <a:rPr lang="en-IN">
                <a:solidFill>
                  <a:srgbClr val="FF0000"/>
                </a:solidFill>
              </a:rPr>
              <a:t>∈</a:t>
            </a:r>
            <a:r>
              <a:rPr b="0" i="1" lang="en-IN" u="none" strike="noStrike">
                <a:solidFill>
                  <a:srgbClr val="FF0000"/>
                </a:solidFill>
              </a:rPr>
              <a:t> A</a:t>
            </a:r>
            <a:r>
              <a:rPr b="0" i="0" lang="en-IN" u="none" strike="noStrike">
                <a:solidFill>
                  <a:srgbClr val="FF0000"/>
                </a:solidFill>
              </a:rPr>
              <a:t>}</a:t>
            </a:r>
            <a:endParaRPr/>
          </a:p>
          <a:p>
            <a:pPr indent="-228600" lvl="0" marL="228600" rtl="0" algn="l">
              <a:lnSpc>
                <a:spcPct val="90000"/>
              </a:lnSpc>
              <a:spcBef>
                <a:spcPts val="1000"/>
              </a:spcBef>
              <a:spcAft>
                <a:spcPts val="0"/>
              </a:spcAft>
              <a:buClr>
                <a:srgbClr val="1E4E79"/>
              </a:buClr>
              <a:buSzPts val="3200"/>
              <a:buChar char="•"/>
            </a:pPr>
            <a:r>
              <a:rPr lang="en-IN" sz="3200">
                <a:solidFill>
                  <a:srgbClr val="1E4E79"/>
                </a:solidFill>
              </a:rPr>
              <a:t>If Ais the set of pixels(2-D points) representing an object in an image, the (A)</a:t>
            </a:r>
            <a:r>
              <a:rPr baseline="-25000" lang="en-IN" sz="3200">
                <a:solidFill>
                  <a:srgbClr val="1E4E79"/>
                </a:solidFill>
              </a:rPr>
              <a:t>z </a:t>
            </a:r>
            <a:r>
              <a:rPr b="0" i="0" lang="en-IN" sz="2800" u="none" strike="noStrike">
                <a:solidFill>
                  <a:srgbClr val="1E4E79"/>
                </a:solidFill>
              </a:rPr>
              <a:t>is the set of points in A whose (x, y) coordinates have been replaced by (x+z</a:t>
            </a:r>
            <a:r>
              <a:rPr b="0" baseline="-25000" i="0" lang="en-IN" sz="2800" u="none" strike="noStrike">
                <a:solidFill>
                  <a:srgbClr val="1E4E79"/>
                </a:solidFill>
              </a:rPr>
              <a:t>1</a:t>
            </a:r>
            <a:r>
              <a:rPr b="0" i="0" lang="en-IN" sz="2800" u="none" strike="noStrike">
                <a:solidFill>
                  <a:srgbClr val="1E4E79"/>
                </a:solidFill>
              </a:rPr>
              <a:t>, y+z</a:t>
            </a:r>
            <a:r>
              <a:rPr b="0" baseline="-25000" i="0" lang="en-IN" sz="2800" u="none" strike="noStrike">
                <a:solidFill>
                  <a:srgbClr val="1E4E79"/>
                </a:solidFill>
              </a:rPr>
              <a:t>2</a:t>
            </a:r>
            <a:r>
              <a:rPr b="0" i="0" lang="en-IN" sz="2800" u="none" strike="noStrike">
                <a:solidFill>
                  <a:srgbClr val="1E4E79"/>
                </a:solidFill>
              </a:rPr>
              <a:t>)</a:t>
            </a:r>
            <a:endParaRPr>
              <a:solidFill>
                <a:srgbClr val="1E4E79"/>
              </a:solidFill>
            </a:endParaRPr>
          </a:p>
          <a:p>
            <a:pPr indent="-50800" lvl="0" marL="228600" rtl="0" algn="l">
              <a:lnSpc>
                <a:spcPct val="90000"/>
              </a:lnSpc>
              <a:spcBef>
                <a:spcPts val="1000"/>
              </a:spcBef>
              <a:spcAft>
                <a:spcPts val="0"/>
              </a:spcAft>
              <a:buClr>
                <a:schemeClr val="dk1"/>
              </a:buClr>
              <a:buSzPts val="2800"/>
              <a:buNone/>
            </a:pPr>
            <a:r>
              <a:t/>
            </a:r>
            <a:endParaRPr/>
          </a:p>
        </p:txBody>
      </p:sp>
      <p:pic>
        <p:nvPicPr>
          <p:cNvPr id="123" name="Google Shape;123;p19"/>
          <p:cNvPicPr preferRelativeResize="0"/>
          <p:nvPr/>
        </p:nvPicPr>
        <p:blipFill rotWithShape="1">
          <a:blip r:embed="rId3">
            <a:alphaModFix/>
          </a:blip>
          <a:srcRect b="0" l="0" r="0" t="0"/>
          <a:stretch/>
        </p:blipFill>
        <p:spPr>
          <a:xfrm>
            <a:off x="3112780" y="4636034"/>
            <a:ext cx="7766360" cy="21180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ph idx="1" type="body"/>
          </p:nvPr>
        </p:nvPicPr>
        <p:blipFill rotWithShape="1">
          <a:blip r:embed="rId3">
            <a:alphaModFix/>
          </a:blip>
          <a:srcRect b="0" l="0" r="0" t="0"/>
          <a:stretch/>
        </p:blipFill>
        <p:spPr>
          <a:xfrm>
            <a:off x="5826868" y="408563"/>
            <a:ext cx="6232759" cy="5969064"/>
          </a:xfrm>
          <a:prstGeom prst="rect">
            <a:avLst/>
          </a:prstGeom>
          <a:noFill/>
          <a:ln>
            <a:noFill/>
          </a:ln>
        </p:spPr>
      </p:pic>
      <p:sp>
        <p:nvSpPr>
          <p:cNvPr id="129" name="Google Shape;129;p20"/>
          <p:cNvSpPr txBox="1"/>
          <p:nvPr/>
        </p:nvSpPr>
        <p:spPr>
          <a:xfrm>
            <a:off x="432125" y="1435675"/>
            <a:ext cx="4000500" cy="526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300"/>
              <a:buFont typeface="Arial"/>
              <a:buNone/>
            </a:pPr>
            <a:r>
              <a:rPr b="0" i="0" lang="en-IN" sz="3300" u="none" cap="none" strike="noStrike">
                <a:solidFill>
                  <a:srgbClr val="202124"/>
                </a:solidFill>
                <a:highlight>
                  <a:srgbClr val="FFFFFF"/>
                </a:highlight>
                <a:latin typeface="Arial"/>
                <a:ea typeface="Arial"/>
                <a:cs typeface="Arial"/>
                <a:sym typeface="Arial"/>
              </a:rPr>
              <a:t>A simple and effective “difference” measure is the </a:t>
            </a:r>
            <a:r>
              <a:rPr b="0" i="0" lang="en-IN" sz="3300" u="none" cap="none" strike="noStrike">
                <a:solidFill>
                  <a:srgbClr val="040C28"/>
                </a:solidFill>
                <a:latin typeface="Arial"/>
                <a:ea typeface="Arial"/>
                <a:cs typeface="Arial"/>
                <a:sym typeface="Arial"/>
              </a:rPr>
              <a:t>two-input exclusive-OR operator</a:t>
            </a:r>
            <a:r>
              <a:rPr b="0" i="0" lang="en-IN" sz="3300" u="none" cap="none" strike="noStrike">
                <a:solidFill>
                  <a:srgbClr val="202124"/>
                </a:solidFill>
                <a:highlight>
                  <a:srgbClr val="FFFFFF"/>
                </a:highlight>
                <a:latin typeface="Arial"/>
                <a:ea typeface="Arial"/>
                <a:cs typeface="Arial"/>
                <a:sym typeface="Arial"/>
              </a:rPr>
              <a:t> XOR. The XOR takes logical value '1' only if its two inputs are different. </a:t>
            </a:r>
            <a:endParaRPr b="0" i="0" sz="4600" u="none" cap="none" strike="noStrike">
              <a:solidFill>
                <a:schemeClr val="dk1"/>
              </a:solidFill>
              <a:latin typeface="Calibri"/>
              <a:ea typeface="Calibri"/>
              <a:cs typeface="Calibri"/>
              <a:sym typeface="Calibri"/>
            </a:endParaRPr>
          </a:p>
        </p:txBody>
      </p:sp>
      <p:sp>
        <p:nvSpPr>
          <p:cNvPr id="130" name="Google Shape;130;p20"/>
          <p:cNvSpPr txBox="1"/>
          <p:nvPr/>
        </p:nvSpPr>
        <p:spPr>
          <a:xfrm>
            <a:off x="432125" y="327175"/>
            <a:ext cx="3544200" cy="6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IN" sz="2900" u="none" cap="none" strike="noStrike">
                <a:solidFill>
                  <a:srgbClr val="C10000"/>
                </a:solidFill>
                <a:latin typeface="Calibri"/>
                <a:ea typeface="Calibri"/>
                <a:cs typeface="Calibri"/>
                <a:sym typeface="Calibri"/>
              </a:rPr>
              <a:t>Logical Operations</a:t>
            </a:r>
            <a:endParaRPr b="0" i="0" sz="2900" u="none" cap="none" strike="noStrike">
              <a:solidFill>
                <a:srgbClr val="C1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838200" y="365126"/>
            <a:ext cx="10515600" cy="6283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IN" sz="3959"/>
              <a:t>STRUCTURING ELEMENTS (SE)</a:t>
            </a:r>
            <a:endParaRPr/>
          </a:p>
        </p:txBody>
      </p:sp>
      <p:pic>
        <p:nvPicPr>
          <p:cNvPr id="136" name="Google Shape;136;p21"/>
          <p:cNvPicPr preferRelativeResize="0"/>
          <p:nvPr>
            <p:ph idx="1" type="body"/>
          </p:nvPr>
        </p:nvPicPr>
        <p:blipFill rotWithShape="1">
          <a:blip r:embed="rId3">
            <a:alphaModFix/>
          </a:blip>
          <a:srcRect b="0" l="0" r="0" t="0"/>
          <a:stretch/>
        </p:blipFill>
        <p:spPr>
          <a:xfrm>
            <a:off x="3437667" y="2297056"/>
            <a:ext cx="5215680" cy="4231813"/>
          </a:xfrm>
          <a:prstGeom prst="rect">
            <a:avLst/>
          </a:prstGeom>
          <a:noFill/>
          <a:ln>
            <a:noFill/>
          </a:ln>
        </p:spPr>
      </p:pic>
      <p:pic>
        <p:nvPicPr>
          <p:cNvPr id="137" name="Google Shape;137;p21"/>
          <p:cNvPicPr preferRelativeResize="0"/>
          <p:nvPr/>
        </p:nvPicPr>
        <p:blipFill rotWithShape="1">
          <a:blip r:embed="rId4">
            <a:alphaModFix/>
          </a:blip>
          <a:srcRect b="0" l="0" r="0" t="0"/>
          <a:stretch/>
        </p:blipFill>
        <p:spPr>
          <a:xfrm>
            <a:off x="9301162" y="2533278"/>
            <a:ext cx="2052638" cy="3030538"/>
          </a:xfrm>
          <a:prstGeom prst="rect">
            <a:avLst/>
          </a:prstGeom>
          <a:noFill/>
          <a:ln>
            <a:noFill/>
          </a:ln>
        </p:spPr>
      </p:pic>
      <p:sp>
        <p:nvSpPr>
          <p:cNvPr id="138" name="Google Shape;138;p21"/>
          <p:cNvSpPr/>
          <p:nvPr/>
        </p:nvSpPr>
        <p:spPr>
          <a:xfrm>
            <a:off x="1227075" y="4048547"/>
            <a:ext cx="1679510" cy="942392"/>
          </a:xfrm>
          <a:prstGeom prst="wedgeRoundRectCallout">
            <a:avLst>
              <a:gd fmla="val 117134" name="adj1"/>
              <a:gd fmla="val -128420" name="adj2"/>
              <a:gd fmla="val 16667" name="adj3"/>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Origin</a:t>
            </a:r>
            <a:endParaRPr b="0" i="0" sz="1800" u="none" cap="none" strike="noStrike">
              <a:solidFill>
                <a:schemeClr val="lt1"/>
              </a:solidFill>
              <a:latin typeface="Calibri"/>
              <a:ea typeface="Calibri"/>
              <a:cs typeface="Calibri"/>
              <a:sym typeface="Calibri"/>
            </a:endParaRPr>
          </a:p>
        </p:txBody>
      </p:sp>
      <p:sp>
        <p:nvSpPr>
          <p:cNvPr id="139" name="Google Shape;139;p21"/>
          <p:cNvSpPr txBox="1"/>
          <p:nvPr/>
        </p:nvSpPr>
        <p:spPr>
          <a:xfrm>
            <a:off x="838200" y="1286310"/>
            <a:ext cx="1093226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dk1"/>
                </a:solidFill>
                <a:latin typeface="Calibri"/>
                <a:ea typeface="Calibri"/>
                <a:cs typeface="Calibri"/>
                <a:sym typeface="Calibri"/>
              </a:rPr>
              <a:t>Structuring elements are small sets in matrix form or a sub-image used to interact with the image to be probed.</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